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8404800" cy="27432000"/>
  <p:notesSz cx="6858000" cy="9144000"/>
  <p:defaultTextStyle>
    <a:defPPr>
      <a:defRPr lang="en-US"/>
    </a:defPPr>
    <a:lvl1pPr marL="0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1012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2024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3037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4049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5061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6073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7086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8098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12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575"/>
    <a:srgbClr val="80F496"/>
    <a:srgbClr val="12FAA2"/>
    <a:srgbClr val="0DC5FF"/>
    <a:srgbClr val="2AB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17" autoAdjust="0"/>
    <p:restoredTop sz="99112" autoAdjust="0"/>
  </p:normalViewPr>
  <p:slideViewPr>
    <p:cSldViewPr>
      <p:cViewPr>
        <p:scale>
          <a:sx n="50" d="100"/>
          <a:sy n="50" d="100"/>
        </p:scale>
        <p:origin x="-5136" y="-5324"/>
      </p:cViewPr>
      <p:guideLst>
        <p:guide orient="horz" pos="8640"/>
        <p:guide pos="12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F059B-BF63-4D43-B050-746D8423977B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69CDB-20DD-4AFF-A97C-30A81FA22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0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76202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881012" algn="l" defTabSz="376202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3762024" algn="l" defTabSz="376202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5643037" algn="l" defTabSz="376202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7524049" algn="l" defTabSz="376202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9405061" algn="l" defTabSz="376202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11286073" algn="l" defTabSz="376202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13167086" algn="l" defTabSz="376202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15048098" algn="l" defTabSz="376202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9CDB-20DD-4AFF-A97C-30A81FA226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5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8521702"/>
            <a:ext cx="3264408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15544800"/>
            <a:ext cx="2688336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E374-3466-403B-BAF0-5AB92A0AA9D5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1641-0AC5-48B9-B8C0-42517BA64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E374-3466-403B-BAF0-5AB92A0AA9D5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1641-0AC5-48B9-B8C0-42517BA64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941285" y="4394200"/>
            <a:ext cx="36291200" cy="936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67675" y="4394200"/>
            <a:ext cx="108233530" cy="936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E374-3466-403B-BAF0-5AB92A0AA9D5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1641-0AC5-48B9-B8C0-42517BA64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5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E374-3466-403B-BAF0-5AB92A0AA9D5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1641-0AC5-48B9-B8C0-42517BA64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4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5" y="17627602"/>
            <a:ext cx="32644080" cy="544830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5" y="11626854"/>
            <a:ext cx="32644080" cy="600074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101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202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303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404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506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E374-3466-403B-BAF0-5AB92A0AA9D5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1641-0AC5-48B9-B8C0-42517BA64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3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7677" y="25603200"/>
            <a:ext cx="72262365" cy="72415400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70122" y="25603200"/>
            <a:ext cx="72262365" cy="72415400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E374-3466-403B-BAF0-5AB92A0AA9D5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1641-0AC5-48B9-B8C0-42517BA64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3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098552"/>
            <a:ext cx="34564320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6140452"/>
            <a:ext cx="16968790" cy="255904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0" y="8699500"/>
            <a:ext cx="16968790" cy="1580515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7" y="6140452"/>
            <a:ext cx="16975455" cy="255904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7" y="8699500"/>
            <a:ext cx="16975455" cy="1580515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E374-3466-403B-BAF0-5AB92A0AA9D5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1641-0AC5-48B9-B8C0-42517BA64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7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E374-3466-403B-BAF0-5AB92A0AA9D5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1641-0AC5-48B9-B8C0-42517BA64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E374-3466-403B-BAF0-5AB92A0AA9D5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1641-0AC5-48B9-B8C0-42517BA64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8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2" y="1092200"/>
            <a:ext cx="12634915" cy="464820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092202"/>
            <a:ext cx="21469350" cy="2341245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2" y="5740402"/>
            <a:ext cx="12634915" cy="18764252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E374-3466-403B-BAF0-5AB92A0AA9D5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1641-0AC5-48B9-B8C0-42517BA64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7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0" y="19202400"/>
            <a:ext cx="23042880" cy="226695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0" y="2451100"/>
            <a:ext cx="23042880" cy="16459200"/>
          </a:xfrm>
        </p:spPr>
        <p:txBody>
          <a:bodyPr/>
          <a:lstStyle>
            <a:lvl1pPr marL="0" indent="0">
              <a:buNone/>
              <a:defRPr sz="13200"/>
            </a:lvl1pPr>
            <a:lvl2pPr marL="1881012" indent="0">
              <a:buNone/>
              <a:defRPr sz="11500"/>
            </a:lvl2pPr>
            <a:lvl3pPr marL="3762024" indent="0">
              <a:buNone/>
              <a:defRPr sz="9900"/>
            </a:lvl3pPr>
            <a:lvl4pPr marL="5643037" indent="0">
              <a:buNone/>
              <a:defRPr sz="8200"/>
            </a:lvl4pPr>
            <a:lvl5pPr marL="7524049" indent="0">
              <a:buNone/>
              <a:defRPr sz="8200"/>
            </a:lvl5pPr>
            <a:lvl6pPr marL="9405061" indent="0">
              <a:buNone/>
              <a:defRPr sz="8200"/>
            </a:lvl6pPr>
            <a:lvl7pPr marL="11286073" indent="0">
              <a:buNone/>
              <a:defRPr sz="8200"/>
            </a:lvl7pPr>
            <a:lvl8pPr marL="13167086" indent="0">
              <a:buNone/>
              <a:defRPr sz="8200"/>
            </a:lvl8pPr>
            <a:lvl9pPr marL="15048098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0" y="21469352"/>
            <a:ext cx="23042880" cy="3219448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E374-3466-403B-BAF0-5AB92A0AA9D5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1641-0AC5-48B9-B8C0-42517BA64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1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098552"/>
            <a:ext cx="34564320" cy="4572000"/>
          </a:xfrm>
          <a:prstGeom prst="rect">
            <a:avLst/>
          </a:prstGeom>
        </p:spPr>
        <p:txBody>
          <a:bodyPr vert="horz" lIns="376202" tIns="188101" rIns="376202" bIns="1881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6400802"/>
            <a:ext cx="34564320" cy="18103852"/>
          </a:xfrm>
          <a:prstGeom prst="rect">
            <a:avLst/>
          </a:prstGeom>
        </p:spPr>
        <p:txBody>
          <a:bodyPr vert="horz" lIns="376202" tIns="188101" rIns="376202" bIns="1881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25425402"/>
            <a:ext cx="8961120" cy="14605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FE374-3466-403B-BAF0-5AB92A0AA9D5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0" y="25425402"/>
            <a:ext cx="12161520" cy="14605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0" y="25425402"/>
            <a:ext cx="8961120" cy="14605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11641-0AC5-48B9-B8C0-42517BA64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3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62024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59" indent="-1410759" algn="l" defTabSz="3762024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645" indent="-1175633" algn="l" defTabSz="3762024" rtl="0" eaLnBrk="1" latinLnBrk="0" hangingPunct="1">
        <a:spcBef>
          <a:spcPct val="20000"/>
        </a:spcBef>
        <a:buFont typeface="Arial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31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indent="-940506" algn="l" defTabSz="3762024" rtl="0" eaLnBrk="1" latinLnBrk="0" hangingPunct="1">
        <a:spcBef>
          <a:spcPct val="20000"/>
        </a:spcBef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555" indent="-940506" algn="l" defTabSz="3762024" rtl="0" eaLnBrk="1" latinLnBrk="0" hangingPunct="1">
        <a:spcBef>
          <a:spcPct val="20000"/>
        </a:spcBef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567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580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592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604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1012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2024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3037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049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5061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6073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7086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8098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image" Target="../media/image2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36576001" cy="5562600"/>
          </a:xfrm>
          <a:solidFill>
            <a:schemeClr val="accent1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Seed Germination Requirements of </a:t>
            </a:r>
            <a:br>
              <a:rPr lang="en-US" sz="8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8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Four Fire-Recruiter Chaparral Shrubs </a:t>
            </a:r>
            <a:r>
              <a:rPr lang="en-US" sz="9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9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7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Kati McClain, Vivian Fung, and Rebecca E. Drenovsky</a:t>
            </a:r>
            <a:r>
              <a:rPr lang="en-US" sz="7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7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6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Biology Department, John Carroll University</a:t>
            </a:r>
            <a:endParaRPr lang="en-US" sz="67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137739"/>
            <a:ext cx="10515600" cy="1482261"/>
          </a:xfrm>
          <a:solidFill>
            <a:srgbClr val="1D4575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145" y="24794512"/>
            <a:ext cx="10493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7769959"/>
            <a:ext cx="1071654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cs typeface="Times New Roman" panose="02020603050405020304" pitchFamily="18" charset="0"/>
              </a:rPr>
              <a:t>Background:  Chaparral ecosystems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anose="02020603050405020304" pitchFamily="18" charset="0"/>
              </a:rPr>
              <a:t>Biodiverse &amp; globally distributed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anose="02020603050405020304" pitchFamily="18" charset="0"/>
              </a:rPr>
              <a:t>Shrub-dominated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anose="02020603050405020304" pitchFamily="18" charset="0"/>
              </a:rPr>
              <a:t>Wildfires coincide with hot, dry summers—important for renewal and regeneration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2200" dirty="0" err="1" smtClean="0">
                <a:cs typeface="Times New Roman" panose="02020603050405020304" pitchFamily="18" charset="0"/>
              </a:rPr>
              <a:t>Resprouting</a:t>
            </a:r>
            <a:r>
              <a:rPr lang="en-US" sz="2200" dirty="0" smtClean="0">
                <a:cs typeface="Times New Roman" panose="02020603050405020304" pitchFamily="18" charset="0"/>
              </a:rPr>
              <a:t> (Fig. 1A)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anose="02020603050405020304" pitchFamily="18" charset="0"/>
              </a:rPr>
              <a:t>Seed bank (Fig. 1B)</a:t>
            </a:r>
            <a:endParaRPr lang="en-US" sz="2200" dirty="0">
              <a:cs typeface="Times New Roman" panose="02020603050405020304" pitchFamily="18" charset="0"/>
            </a:endParaRPr>
          </a:p>
          <a:p>
            <a:endParaRPr lang="en-US" sz="800" dirty="0" smtClean="0">
              <a:cs typeface="Times New Roman" panose="02020603050405020304" pitchFamily="18" charset="0"/>
            </a:endParaRPr>
          </a:p>
          <a:p>
            <a:r>
              <a:rPr lang="en-US" sz="2200" b="1" i="1" dirty="0" smtClean="0">
                <a:cs typeface="Times New Roman" panose="02020603050405020304" pitchFamily="18" charset="0"/>
              </a:rPr>
              <a:t>Challenges for seed bank recruiters: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anose="02020603050405020304" pitchFamily="18" charset="0"/>
              </a:rPr>
              <a:t>Must receive proper cues to release from dormancy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anose="02020603050405020304" pitchFamily="18" charset="0"/>
              </a:rPr>
              <a:t>Proper cues:  fire or gut-related chemicals or heat (Fig. 1C)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anose="02020603050405020304" pitchFamily="18" charset="0"/>
              </a:rPr>
              <a:t>Other factors also play a role in seed bank recruitment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anose="02020603050405020304" pitchFamily="18" charset="0"/>
              </a:rPr>
              <a:t>Temperature cues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anose="02020603050405020304" pitchFamily="18" charset="0"/>
              </a:rPr>
              <a:t>Maternal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anose="02020603050405020304" pitchFamily="18" charset="0"/>
              </a:rPr>
              <a:t>Challenge following germination:  emergence</a:t>
            </a:r>
          </a:p>
          <a:p>
            <a:endParaRPr lang="en-US" sz="800" dirty="0" smtClean="0">
              <a:cs typeface="Times New Roman" panose="02020603050405020304" pitchFamily="18" charset="0"/>
            </a:endParaRPr>
          </a:p>
          <a:p>
            <a:r>
              <a:rPr lang="en-US" sz="2200" b="1" i="1" dirty="0" smtClean="0">
                <a:cs typeface="Times New Roman" panose="02020603050405020304" pitchFamily="18" charset="0"/>
              </a:rPr>
              <a:t>Current  research objectives</a:t>
            </a:r>
            <a:r>
              <a:rPr lang="en-US" sz="2200" dirty="0" smtClean="0">
                <a:cs typeface="Times New Roman" panose="02020603050405020304" pitchFamily="18" charset="0"/>
              </a:rPr>
              <a:t>: Determine the cues needed for seeds of key chaparral shrub species to break dormancy, germinate, and establish.  </a:t>
            </a:r>
          </a:p>
          <a:p>
            <a:endParaRPr lang="en-US" sz="800" dirty="0">
              <a:cs typeface="Times New Roman" panose="02020603050405020304" pitchFamily="18" charset="0"/>
            </a:endParaRPr>
          </a:p>
          <a:p>
            <a:r>
              <a:rPr lang="en-US" sz="2200" b="1" i="1" dirty="0" smtClean="0">
                <a:cs typeface="Times New Roman" panose="02020603050405020304" pitchFamily="18" charset="0"/>
              </a:rPr>
              <a:t>Hypothesis:  </a:t>
            </a:r>
            <a:r>
              <a:rPr lang="en-US" sz="2200" dirty="0" smtClean="0">
                <a:cs typeface="Times New Roman" panose="02020603050405020304" pitchFamily="18" charset="0"/>
              </a:rPr>
              <a:t>I hypothesized that the cues required would differ based on species; seeds that are animal-dispersed would require acid scarification, and all seeds would require some type of cue related to fire (heat shock or chemical).  </a:t>
            </a:r>
            <a:endParaRPr lang="en-US" sz="1500" dirty="0">
              <a:cs typeface="Times New Roman" panose="02020603050405020304" pitchFamily="18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914400" y="14782800"/>
            <a:ext cx="10515600" cy="1524000"/>
          </a:xfrm>
          <a:prstGeom prst="rect">
            <a:avLst/>
          </a:prstGeom>
          <a:solidFill>
            <a:srgbClr val="1D4575"/>
          </a:solidFill>
          <a:ln w="38100">
            <a:solidFill>
              <a:schemeClr val="tx1"/>
            </a:solidFill>
          </a:ln>
        </p:spPr>
        <p:txBody>
          <a:bodyPr vert="horz" lIns="376202" tIns="188101" rIns="376202" bIns="188101" rtlCol="0">
            <a:noAutofit/>
          </a:bodyPr>
          <a:lstStyle>
            <a:lvl1pPr marL="0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81012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1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762024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9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43037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8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524049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8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405061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8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1286073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8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3167086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8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5048098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8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Materials and Methods</a:t>
            </a:r>
            <a:endParaRPr lang="en-US" sz="7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898600" y="8153400"/>
            <a:ext cx="10820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997144" y="7620000"/>
            <a:ext cx="1056945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cs typeface="Arial" panose="020B0604020202020204" pitchFamily="34" charset="0"/>
              </a:rPr>
              <a:t>Ceanothus</a:t>
            </a:r>
            <a:r>
              <a:rPr lang="en-US" sz="2200" b="1" i="1" dirty="0">
                <a:cs typeface="Arial" panose="020B0604020202020204" pitchFamily="34" charset="0"/>
              </a:rPr>
              <a:t> </a:t>
            </a:r>
            <a:r>
              <a:rPr lang="en-US" sz="2200" b="1" i="1" dirty="0" smtClean="0">
                <a:cs typeface="Arial" panose="020B0604020202020204" pitchFamily="34" charset="0"/>
              </a:rPr>
              <a:t>experiments: </a:t>
            </a:r>
            <a:endParaRPr lang="en-US" sz="2200" b="1" dirty="0">
              <a:cs typeface="Arial" panose="020B0604020202020204" pitchFamily="34" charset="0"/>
            </a:endParaRPr>
          </a:p>
          <a:p>
            <a:r>
              <a:rPr lang="en-US" sz="2200" i="1" dirty="0">
                <a:cs typeface="Arial" panose="020B0604020202020204" pitchFamily="34" charset="0"/>
              </a:rPr>
              <a:t>Fall 2014: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endParaRPr lang="en-US" sz="2200" dirty="0" smtClean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 smtClean="0">
                <a:cs typeface="Arial" panose="020B0604020202020204" pitchFamily="34" charset="0"/>
              </a:rPr>
              <a:t>C. </a:t>
            </a:r>
            <a:r>
              <a:rPr lang="en-US" sz="2200" i="1" dirty="0" err="1">
                <a:cs typeface="Arial" panose="020B0604020202020204" pitchFamily="34" charset="0"/>
              </a:rPr>
              <a:t>cuneatus</a:t>
            </a:r>
            <a:r>
              <a:rPr lang="en-US" sz="2200" i="1" dirty="0">
                <a:cs typeface="Arial" panose="020B0604020202020204" pitchFamily="34" charset="0"/>
              </a:rPr>
              <a:t> </a:t>
            </a:r>
            <a:r>
              <a:rPr lang="en-US" sz="2200" dirty="0">
                <a:cs typeface="Arial" panose="020B0604020202020204" pitchFamily="34" charset="0"/>
              </a:rPr>
              <a:t>seed </a:t>
            </a:r>
            <a:r>
              <a:rPr lang="en-US" sz="2200" dirty="0" smtClean="0">
                <a:cs typeface="Arial" panose="020B0604020202020204" pitchFamily="34" charset="0"/>
              </a:rPr>
              <a:t>germination responded </a:t>
            </a:r>
            <a:r>
              <a:rPr lang="en-US" sz="2200" dirty="0">
                <a:cs typeface="Arial" panose="020B0604020202020204" pitchFamily="34" charset="0"/>
              </a:rPr>
              <a:t>best to the </a:t>
            </a:r>
            <a:r>
              <a:rPr lang="en-US" sz="2200" b="1" dirty="0">
                <a:cs typeface="Arial" panose="020B0604020202020204" pitchFamily="34" charset="0"/>
              </a:rPr>
              <a:t>boiling water </a:t>
            </a:r>
            <a:r>
              <a:rPr lang="en-US" sz="2200" b="1" dirty="0" smtClean="0">
                <a:cs typeface="Arial" panose="020B0604020202020204" pitchFamily="34" charset="0"/>
              </a:rPr>
              <a:t>treatment</a:t>
            </a:r>
            <a:r>
              <a:rPr lang="en-US" sz="2200" dirty="0" smtClean="0">
                <a:cs typeface="Arial" panose="020B0604020202020204" pitchFamily="34" charset="0"/>
              </a:rPr>
              <a:t>, but </a:t>
            </a:r>
            <a:r>
              <a:rPr lang="en-US" sz="2200" i="1" dirty="0" smtClean="0">
                <a:cs typeface="Arial" panose="020B0604020202020204" pitchFamily="34" charset="0"/>
              </a:rPr>
              <a:t>C. </a:t>
            </a:r>
            <a:r>
              <a:rPr lang="en-US" sz="2200" i="1" dirty="0" err="1" smtClean="0">
                <a:cs typeface="Arial" panose="020B0604020202020204" pitchFamily="34" charset="0"/>
              </a:rPr>
              <a:t>jepsonii</a:t>
            </a:r>
            <a:r>
              <a:rPr lang="en-US" sz="2200" i="1" dirty="0" smtClean="0">
                <a:cs typeface="Arial" panose="020B0604020202020204" pitchFamily="34" charset="0"/>
              </a:rPr>
              <a:t> </a:t>
            </a:r>
            <a:r>
              <a:rPr lang="en-US" sz="2200" dirty="0" smtClean="0">
                <a:cs typeface="Arial" panose="020B0604020202020204" pitchFamily="34" charset="0"/>
              </a:rPr>
              <a:t>seed germination was similar among treatments (Species</a:t>
            </a:r>
            <a:r>
              <a:rPr lang="en-US" sz="2200" dirty="0">
                <a:cs typeface="Arial" panose="020B0604020202020204" pitchFamily="34" charset="0"/>
              </a:rPr>
              <a:t>* Treatment interaction, F=7.4, P=0.0008; Fig. 3). </a:t>
            </a:r>
            <a:endParaRPr lang="en-US" sz="2200" dirty="0" smtClean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cs typeface="Arial" panose="020B0604020202020204" pitchFamily="34" charset="0"/>
              </a:rPr>
              <a:t>Maternal effects weaker than treatment effects </a:t>
            </a:r>
            <a:r>
              <a:rPr lang="en-US" sz="2200" dirty="0" smtClean="0">
                <a:cs typeface="Arial" panose="020B0604020202020204" pitchFamily="34" charset="0"/>
              </a:rPr>
              <a:t>(Treatment*Maternal plant interaction, F=2.2, P=0.002), these effects were less strong than the species and treatment interaction.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Overall, </a:t>
            </a:r>
            <a:r>
              <a:rPr lang="en-US" sz="2200" b="1" dirty="0" smtClean="0">
                <a:cs typeface="Arial" panose="020B0604020202020204" pitchFamily="34" charset="0"/>
              </a:rPr>
              <a:t>emergence was low</a:t>
            </a:r>
            <a:r>
              <a:rPr lang="en-US" sz="2200" dirty="0" smtClean="0">
                <a:cs typeface="Arial" panose="020B0604020202020204" pitchFamily="34" charset="0"/>
              </a:rPr>
              <a:t>, but greatest for </a:t>
            </a:r>
            <a:r>
              <a:rPr lang="en-US" sz="2200" i="1" dirty="0" smtClean="0">
                <a:cs typeface="Arial" panose="020B0604020202020204" pitchFamily="34" charset="0"/>
              </a:rPr>
              <a:t>C. </a:t>
            </a:r>
            <a:r>
              <a:rPr lang="en-US" sz="2200" i="1" dirty="0" err="1" smtClean="0">
                <a:cs typeface="Arial" panose="020B0604020202020204" pitchFamily="34" charset="0"/>
              </a:rPr>
              <a:t>cuneatus</a:t>
            </a:r>
            <a:r>
              <a:rPr lang="en-US" sz="2200" i="1" dirty="0" smtClean="0">
                <a:cs typeface="Arial" panose="020B0604020202020204" pitchFamily="34" charset="0"/>
              </a:rPr>
              <a:t> </a:t>
            </a:r>
            <a:r>
              <a:rPr lang="en-US" sz="2200" dirty="0" smtClean="0">
                <a:cs typeface="Arial" panose="020B0604020202020204" pitchFamily="34" charset="0"/>
              </a:rPr>
              <a:t>in the boiling water treatment.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 smtClean="0">
                <a:cs typeface="Arial" panose="020B0604020202020204" pitchFamily="34" charset="0"/>
              </a:rPr>
              <a:t>Summer &amp; Fall 2015</a:t>
            </a:r>
            <a:r>
              <a:rPr lang="en-US" sz="2200" i="1" dirty="0">
                <a:cs typeface="Arial" panose="020B0604020202020204" pitchFamily="34" charset="0"/>
              </a:rPr>
              <a:t>: 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smtClean="0">
                <a:cs typeface="Arial" panose="020B0604020202020204" pitchFamily="34" charset="0"/>
              </a:rPr>
              <a:t>Very </a:t>
            </a:r>
            <a:r>
              <a:rPr lang="en-US" sz="2200" dirty="0">
                <a:cs typeface="Arial" panose="020B0604020202020204" pitchFamily="34" charset="0"/>
              </a:rPr>
              <a:t>low germination </a:t>
            </a:r>
            <a:r>
              <a:rPr lang="en-US" sz="2200" dirty="0" smtClean="0">
                <a:cs typeface="Arial" panose="020B0604020202020204" pitchFamily="34" charset="0"/>
              </a:rPr>
              <a:t>rates during summer. 2-4 </a:t>
            </a:r>
            <a:r>
              <a:rPr lang="en-US" sz="2200" dirty="0">
                <a:cs typeface="Arial" panose="020B0604020202020204" pitchFamily="34" charset="0"/>
              </a:rPr>
              <a:t>week long cold stratification time was too short to break dormancy in the seeds. </a:t>
            </a:r>
            <a:r>
              <a:rPr lang="en-US" sz="2200" dirty="0" smtClean="0">
                <a:cs typeface="Arial" panose="020B0604020202020204" pitchFamily="34" charset="0"/>
              </a:rPr>
              <a:t> Germination rates highest with 3 months stratification (Fall) (data not shown). </a:t>
            </a:r>
            <a:endParaRPr lang="en-US" sz="2200" i="1" dirty="0">
              <a:cs typeface="Arial" panose="020B0604020202020204" pitchFamily="34" charset="0"/>
            </a:endParaRPr>
          </a:p>
          <a:p>
            <a:endParaRPr lang="en-US" sz="800" i="1" dirty="0" smtClean="0">
              <a:cs typeface="Arial" panose="020B0604020202020204" pitchFamily="34" charset="0"/>
            </a:endParaRPr>
          </a:p>
          <a:p>
            <a:r>
              <a:rPr lang="en-US" sz="2200" b="1" dirty="0" err="1" smtClean="0">
                <a:cs typeface="Arial" panose="020B0604020202020204" pitchFamily="34" charset="0"/>
              </a:rPr>
              <a:t>Arctostaphylos</a:t>
            </a:r>
            <a:r>
              <a:rPr lang="en-US" sz="2200" b="1" i="1" dirty="0" smtClean="0">
                <a:cs typeface="Arial" panose="020B0604020202020204" pitchFamily="34" charset="0"/>
              </a:rPr>
              <a:t> experiment:</a:t>
            </a:r>
            <a:r>
              <a:rPr lang="en-US" sz="2200" b="1" dirty="0" smtClean="0">
                <a:cs typeface="Arial" panose="020B0604020202020204" pitchFamily="34" charset="0"/>
              </a:rPr>
              <a:t> </a:t>
            </a:r>
            <a:endParaRPr lang="en-US" sz="2200" b="1" dirty="0">
              <a:cs typeface="Arial" panose="020B0604020202020204" pitchFamily="34" charset="0"/>
            </a:endParaRPr>
          </a:p>
          <a:p>
            <a:r>
              <a:rPr lang="en-US" sz="2200" i="1" dirty="0">
                <a:cs typeface="Arial" panose="020B0604020202020204" pitchFamily="34" charset="0"/>
              </a:rPr>
              <a:t>Fall 2014: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endParaRPr lang="en-US" sz="2200" dirty="0" smtClean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Treatment (F=4.9, P=0.007) and treatment and maternal plant (F=2.2, P=0.002) significantly affected seed germination.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Greatest germination was observed in the sulfuric acid treatment (Fig. 4) but emergence </a:t>
            </a:r>
            <a:r>
              <a:rPr lang="en-US" sz="2200" dirty="0">
                <a:cs typeface="Arial" panose="020B0604020202020204" pitchFamily="34" charset="0"/>
              </a:rPr>
              <a:t>rates were very low.  </a:t>
            </a:r>
            <a:endParaRPr lang="en-US" sz="2200" i="1" dirty="0" smtClean="0">
              <a:cs typeface="Arial" panose="020B0604020202020204" pitchFamily="34" charset="0"/>
            </a:endParaRPr>
          </a:p>
          <a:p>
            <a:r>
              <a:rPr lang="en-US" sz="2200" i="1" dirty="0">
                <a:cs typeface="Arial" panose="020B0604020202020204" pitchFamily="34" charset="0"/>
              </a:rPr>
              <a:t>S</a:t>
            </a:r>
            <a:r>
              <a:rPr lang="en-US" sz="2200" i="1" dirty="0" smtClean="0">
                <a:cs typeface="Arial" panose="020B0604020202020204" pitchFamily="34" charset="0"/>
              </a:rPr>
              <a:t>ummer &amp; Fall 2015</a:t>
            </a:r>
            <a:r>
              <a:rPr lang="en-US" sz="2200" i="1" dirty="0">
                <a:cs typeface="Arial" panose="020B0604020202020204" pitchFamily="34" charset="0"/>
              </a:rPr>
              <a:t>: 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smtClean="0">
                <a:cs typeface="Arial" panose="020B0604020202020204" pitchFamily="34" charset="0"/>
              </a:rPr>
              <a:t>Results similar to those for </a:t>
            </a:r>
            <a:r>
              <a:rPr lang="en-US" sz="2200" i="1" dirty="0" err="1" smtClean="0">
                <a:cs typeface="Arial" panose="020B0604020202020204" pitchFamily="34" charset="0"/>
              </a:rPr>
              <a:t>Ceanothus</a:t>
            </a:r>
            <a:r>
              <a:rPr lang="en-US" sz="2200" i="1" dirty="0" smtClean="0">
                <a:cs typeface="Arial" panose="020B0604020202020204" pitchFamily="34" charset="0"/>
              </a:rPr>
              <a:t> </a:t>
            </a:r>
            <a:r>
              <a:rPr lang="en-US" sz="2200" dirty="0" smtClean="0">
                <a:cs typeface="Arial" panose="020B0604020202020204" pitchFamily="34" charset="0"/>
              </a:rPr>
              <a:t>(data not shown)</a:t>
            </a:r>
            <a:endParaRPr lang="en-US" sz="2200" b="1" dirty="0"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4401" y="16428482"/>
            <a:ext cx="105156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cs typeface="Times New Roman" panose="02020603050405020304" pitchFamily="18" charset="0"/>
              </a:rPr>
              <a:t>Study </a:t>
            </a:r>
            <a:r>
              <a:rPr lang="en-US" sz="2200" b="1" i="1" dirty="0">
                <a:cs typeface="Times New Roman" panose="02020603050405020304" pitchFamily="18" charset="0"/>
              </a:rPr>
              <a:t>Site and Species </a:t>
            </a:r>
            <a:r>
              <a:rPr lang="en-US" sz="2200" b="1" i="1" dirty="0" smtClean="0">
                <a:cs typeface="Times New Roman" panose="02020603050405020304" pitchFamily="18" charset="0"/>
              </a:rPr>
              <a:t>Selection: </a:t>
            </a:r>
            <a:r>
              <a:rPr lang="en-US" sz="2200" dirty="0" smtClean="0">
                <a:cs typeface="Times New Roman" panose="02020603050405020304" pitchFamily="18" charset="0"/>
              </a:rPr>
              <a:t>The </a:t>
            </a:r>
            <a:r>
              <a:rPr lang="en-US" sz="2200" dirty="0">
                <a:cs typeface="Times New Roman" panose="02020603050405020304" pitchFamily="18" charset="0"/>
              </a:rPr>
              <a:t>seed for this study was collected </a:t>
            </a:r>
            <a:r>
              <a:rPr lang="en-US" sz="2200" dirty="0" smtClean="0">
                <a:cs typeface="Times New Roman" panose="02020603050405020304" pitchFamily="18" charset="0"/>
              </a:rPr>
              <a:t>on 18 July 2012 from </a:t>
            </a:r>
            <a:r>
              <a:rPr lang="en-US" sz="2200" dirty="0">
                <a:cs typeface="Times New Roman" panose="02020603050405020304" pitchFamily="18" charset="0"/>
              </a:rPr>
              <a:t>the University of California McLaughlin Reserve, located </a:t>
            </a:r>
            <a:r>
              <a:rPr lang="en-US" sz="2200" dirty="0" smtClean="0">
                <a:cs typeface="Times New Roman" panose="02020603050405020304" pitchFamily="18" charset="0"/>
              </a:rPr>
              <a:t>near Lower </a:t>
            </a:r>
            <a:r>
              <a:rPr lang="en-US" sz="2200" dirty="0">
                <a:cs typeface="Times New Roman" panose="02020603050405020304" pitchFamily="18" charset="0"/>
              </a:rPr>
              <a:t>Lake, </a:t>
            </a:r>
            <a:r>
              <a:rPr lang="en-US" sz="2200" dirty="0" smtClean="0">
                <a:cs typeface="Times New Roman" panose="02020603050405020304" pitchFamily="18" charset="0"/>
              </a:rPr>
              <a:t>California (Fig. 2A-B). Four species (two </a:t>
            </a:r>
            <a:r>
              <a:rPr lang="en-US" sz="2200" dirty="0">
                <a:cs typeface="Times New Roman" panose="02020603050405020304" pitchFamily="18" charset="0"/>
              </a:rPr>
              <a:t>congener </a:t>
            </a:r>
            <a:r>
              <a:rPr lang="en-US" sz="2200" dirty="0" smtClean="0">
                <a:cs typeface="Times New Roman" panose="02020603050405020304" pitchFamily="18" charset="0"/>
              </a:rPr>
              <a:t>pairs) </a:t>
            </a:r>
            <a:r>
              <a:rPr lang="en-US" sz="2200" dirty="0">
                <a:cs typeface="Times New Roman" panose="02020603050405020304" pitchFamily="18" charset="0"/>
              </a:rPr>
              <a:t>were chosen for study.  Congener pairs </a:t>
            </a:r>
            <a:r>
              <a:rPr lang="en-US" sz="2200" dirty="0" smtClean="0">
                <a:cs typeface="Times New Roman" panose="02020603050405020304" pitchFamily="18" charset="0"/>
              </a:rPr>
              <a:t>differ in their adaptation </a:t>
            </a:r>
            <a:r>
              <a:rPr lang="en-US" sz="2200" dirty="0">
                <a:cs typeface="Times New Roman" panose="02020603050405020304" pitchFamily="18" charset="0"/>
              </a:rPr>
              <a:t>to serpentine soils.  </a:t>
            </a:r>
            <a:endParaRPr lang="en-US" sz="2200" dirty="0" smtClean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 err="1" smtClean="0">
                <a:cs typeface="Times New Roman" panose="02020603050405020304" pitchFamily="18" charset="0"/>
              </a:rPr>
              <a:t>Arctostaphylos</a:t>
            </a:r>
            <a:r>
              <a:rPr lang="en-US" sz="2200" i="1" dirty="0" smtClean="0">
                <a:cs typeface="Times New Roman" panose="02020603050405020304" pitchFamily="18" charset="0"/>
              </a:rPr>
              <a:t> </a:t>
            </a:r>
            <a:r>
              <a:rPr lang="en-US" sz="2200" i="1" dirty="0">
                <a:cs typeface="Times New Roman" panose="02020603050405020304" pitchFamily="18" charset="0"/>
              </a:rPr>
              <a:t>manzanita</a:t>
            </a:r>
            <a:r>
              <a:rPr lang="en-US" sz="2200" dirty="0">
                <a:cs typeface="Times New Roman" panose="02020603050405020304" pitchFamily="18" charset="0"/>
              </a:rPr>
              <a:t> and </a:t>
            </a:r>
            <a:r>
              <a:rPr lang="en-US" sz="2200" i="1" dirty="0" smtClean="0">
                <a:cs typeface="Times New Roman" panose="02020603050405020304" pitchFamily="18" charset="0"/>
              </a:rPr>
              <a:t>A. </a:t>
            </a:r>
            <a:r>
              <a:rPr lang="en-US" sz="2200" i="1" dirty="0" err="1" smtClean="0">
                <a:cs typeface="Times New Roman" panose="02020603050405020304" pitchFamily="18" charset="0"/>
              </a:rPr>
              <a:t>viscida</a:t>
            </a:r>
            <a:r>
              <a:rPr lang="en-US" sz="2200" dirty="0" smtClean="0">
                <a:cs typeface="Times New Roman" panose="02020603050405020304" pitchFamily="18" charset="0"/>
              </a:rPr>
              <a:t>:  members of this genus need </a:t>
            </a:r>
            <a:r>
              <a:rPr lang="en-US" sz="2200" dirty="0">
                <a:cs typeface="Times New Roman" panose="02020603050405020304" pitchFamily="18" charset="0"/>
              </a:rPr>
              <a:t>a chemical cue to break dormancy.  </a:t>
            </a:r>
            <a:endParaRPr lang="en-US" sz="2200" dirty="0" smtClean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 err="1" smtClean="0">
                <a:cs typeface="Times New Roman" panose="02020603050405020304" pitchFamily="18" charset="0"/>
              </a:rPr>
              <a:t>Ceanothus</a:t>
            </a:r>
            <a:r>
              <a:rPr lang="en-US" sz="2200" i="1" dirty="0" smtClean="0"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cs typeface="Times New Roman" panose="02020603050405020304" pitchFamily="18" charset="0"/>
              </a:rPr>
              <a:t>cuneatus</a:t>
            </a:r>
            <a:r>
              <a:rPr lang="en-US" sz="2200" dirty="0">
                <a:cs typeface="Times New Roman" panose="02020603050405020304" pitchFamily="18" charset="0"/>
              </a:rPr>
              <a:t> and </a:t>
            </a:r>
            <a:r>
              <a:rPr lang="en-US" sz="2200" i="1" dirty="0" smtClean="0">
                <a:cs typeface="Times New Roman" panose="02020603050405020304" pitchFamily="18" charset="0"/>
              </a:rPr>
              <a:t>C. </a:t>
            </a:r>
            <a:r>
              <a:rPr lang="en-US" sz="2200" i="1" dirty="0" err="1" smtClean="0">
                <a:cs typeface="Times New Roman" panose="02020603050405020304" pitchFamily="18" charset="0"/>
              </a:rPr>
              <a:t>jepsonii</a:t>
            </a:r>
            <a:r>
              <a:rPr lang="en-US" sz="2200" dirty="0">
                <a:cs typeface="Times New Roman" panose="02020603050405020304" pitchFamily="18" charset="0"/>
              </a:rPr>
              <a:t>: members of this genus need heat shock from wildfires to break dormancy.  </a:t>
            </a:r>
          </a:p>
          <a:p>
            <a:endParaRPr lang="en-US" sz="800" dirty="0" smtClean="0">
              <a:cs typeface="Times New Roman" panose="02020603050405020304" pitchFamily="18" charset="0"/>
            </a:endParaRPr>
          </a:p>
          <a:p>
            <a:r>
              <a:rPr lang="en-US" sz="2200" b="1" dirty="0" err="1" smtClean="0">
                <a:cs typeface="Times New Roman" panose="02020603050405020304" pitchFamily="18" charset="0"/>
              </a:rPr>
              <a:t>Ceanothus</a:t>
            </a:r>
            <a:r>
              <a:rPr lang="en-US" sz="2200" b="1" i="1" dirty="0" smtClean="0">
                <a:cs typeface="Times New Roman" panose="02020603050405020304" pitchFamily="18" charset="0"/>
              </a:rPr>
              <a:t> experiments: </a:t>
            </a:r>
            <a:endParaRPr lang="en-US" sz="2200" b="1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>
                <a:cs typeface="Times New Roman" panose="02020603050405020304" pitchFamily="18" charset="0"/>
              </a:rPr>
              <a:t>Fall 2014:</a:t>
            </a:r>
            <a:r>
              <a:rPr lang="en-US" sz="2200" dirty="0"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cs typeface="Times New Roman" panose="02020603050405020304" pitchFamily="18" charset="0"/>
              </a:rPr>
              <a:t>Ceanothus</a:t>
            </a:r>
            <a:r>
              <a:rPr lang="en-US" sz="2200" dirty="0" smtClean="0">
                <a:cs typeface="Times New Roman" panose="02020603050405020304" pitchFamily="18" charset="0"/>
              </a:rPr>
              <a:t> </a:t>
            </a:r>
            <a:r>
              <a:rPr lang="en-US" sz="2200" dirty="0">
                <a:cs typeface="Times New Roman" panose="02020603050405020304" pitchFamily="18" charset="0"/>
              </a:rPr>
              <a:t>seeds </a:t>
            </a:r>
            <a:r>
              <a:rPr lang="en-US" sz="2200" dirty="0" smtClean="0">
                <a:cs typeface="Times New Roman" panose="02020603050405020304" pitchFamily="18" charset="0"/>
              </a:rPr>
              <a:t>from 6 maternal plants received </a:t>
            </a:r>
            <a:r>
              <a:rPr lang="en-US" sz="2200" dirty="0">
                <a:cs typeface="Times New Roman" panose="02020603050405020304" pitchFamily="18" charset="0"/>
              </a:rPr>
              <a:t>one of four different </a:t>
            </a:r>
            <a:r>
              <a:rPr lang="en-US" sz="2200" dirty="0" smtClean="0">
                <a:cs typeface="Times New Roman" panose="02020603050405020304" pitchFamily="18" charset="0"/>
              </a:rPr>
              <a:t>treatments:  control</a:t>
            </a:r>
            <a:r>
              <a:rPr lang="en-US" sz="2200" dirty="0"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cs typeface="Times New Roman" panose="02020603050405020304" pitchFamily="18" charset="0"/>
              </a:rPr>
              <a:t>charate</a:t>
            </a:r>
            <a:r>
              <a:rPr lang="en-US" sz="2200" dirty="0" smtClean="0">
                <a:cs typeface="Times New Roman" panose="02020603050405020304" pitchFamily="18" charset="0"/>
              </a:rPr>
              <a:t> (ground &amp; burned chaparral wood), </a:t>
            </a:r>
            <a:r>
              <a:rPr lang="en-US" sz="2200" dirty="0">
                <a:cs typeface="Times New Roman" panose="02020603050405020304" pitchFamily="18" charset="0"/>
              </a:rPr>
              <a:t>boiling water, and boiling water and </a:t>
            </a:r>
            <a:r>
              <a:rPr lang="en-US" sz="2200" dirty="0" err="1" smtClean="0">
                <a:cs typeface="Times New Roman" panose="02020603050405020304" pitchFamily="18" charset="0"/>
              </a:rPr>
              <a:t>charate</a:t>
            </a:r>
            <a:r>
              <a:rPr lang="en-US" sz="2200" dirty="0" smtClean="0">
                <a:cs typeface="Times New Roman" panose="02020603050405020304" pitchFamily="18" charset="0"/>
              </a:rPr>
              <a:t> and were placed on moistened filter paper in petri dishes. Following three </a:t>
            </a:r>
            <a:r>
              <a:rPr lang="en-US" sz="2200" dirty="0">
                <a:cs typeface="Times New Roman" panose="02020603050405020304" pitchFamily="18" charset="0"/>
              </a:rPr>
              <a:t>months cold </a:t>
            </a:r>
            <a:r>
              <a:rPr lang="en-US" sz="2200" dirty="0" smtClean="0">
                <a:cs typeface="Times New Roman" panose="02020603050405020304" pitchFamily="18" charset="0"/>
              </a:rPr>
              <a:t>stratification, germination was monitored for 1 month in the greenhouse.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 smtClean="0">
                <a:cs typeface="Times New Roman" panose="02020603050405020304" pitchFamily="18" charset="0"/>
              </a:rPr>
              <a:t>Summer &amp; Fall 2015</a:t>
            </a:r>
            <a:r>
              <a:rPr lang="en-US" sz="2200" i="1" dirty="0">
                <a:cs typeface="Times New Roman" panose="02020603050405020304" pitchFamily="18" charset="0"/>
              </a:rPr>
              <a:t>:</a:t>
            </a:r>
            <a:r>
              <a:rPr lang="en-US" sz="2200" dirty="0">
                <a:cs typeface="Times New Roman" panose="02020603050405020304" pitchFamily="18" charset="0"/>
              </a:rPr>
              <a:t> </a:t>
            </a:r>
            <a:r>
              <a:rPr lang="en-US" sz="2200" i="1" dirty="0" smtClean="0">
                <a:cs typeface="Times New Roman" panose="02020603050405020304" pitchFamily="18" charset="0"/>
              </a:rPr>
              <a:t>C. </a:t>
            </a:r>
            <a:r>
              <a:rPr lang="en-US" sz="2200" i="1" dirty="0" err="1">
                <a:cs typeface="Times New Roman" panose="02020603050405020304" pitchFamily="18" charset="0"/>
              </a:rPr>
              <a:t>jepsonii</a:t>
            </a:r>
            <a:r>
              <a:rPr lang="en-US" sz="2200" dirty="0">
                <a:cs typeface="Times New Roman" panose="02020603050405020304" pitchFamily="18" charset="0"/>
              </a:rPr>
              <a:t> seed received one of four </a:t>
            </a:r>
            <a:r>
              <a:rPr lang="en-US" sz="2200" dirty="0" smtClean="0">
                <a:cs typeface="Times New Roman" panose="02020603050405020304" pitchFamily="18" charset="0"/>
              </a:rPr>
              <a:t>treatments: control</a:t>
            </a:r>
            <a:r>
              <a:rPr lang="en-US" sz="2200" dirty="0">
                <a:cs typeface="Times New Roman" panose="02020603050405020304" pitchFamily="18" charset="0"/>
              </a:rPr>
              <a:t>, boiling water, hot water, and hot sand. </a:t>
            </a:r>
            <a:r>
              <a:rPr lang="en-US" sz="2200" dirty="0" smtClean="0">
                <a:cs typeface="Times New Roman" panose="02020603050405020304" pitchFamily="18" charset="0"/>
              </a:rPr>
              <a:t>Stratification periods were varied from 2 weeks to 3 months; germination protocols were followed as previously described. </a:t>
            </a:r>
          </a:p>
          <a:p>
            <a:endParaRPr lang="en-US" sz="800" i="1" dirty="0">
              <a:cs typeface="Times New Roman" panose="02020603050405020304" pitchFamily="18" charset="0"/>
            </a:endParaRPr>
          </a:p>
          <a:p>
            <a:r>
              <a:rPr lang="en-US" sz="2200" b="1" dirty="0" err="1" smtClean="0">
                <a:cs typeface="Times New Roman" panose="02020603050405020304" pitchFamily="18" charset="0"/>
              </a:rPr>
              <a:t>Arctostaphylos</a:t>
            </a:r>
            <a:r>
              <a:rPr lang="en-US" sz="2200" b="1" i="1" dirty="0" smtClean="0">
                <a:cs typeface="Times New Roman" panose="02020603050405020304" pitchFamily="18" charset="0"/>
              </a:rPr>
              <a:t> experiments: </a:t>
            </a:r>
            <a:endParaRPr lang="en-US" sz="2200" b="1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>
                <a:cs typeface="Times New Roman" panose="02020603050405020304" pitchFamily="18" charset="0"/>
              </a:rPr>
              <a:t>Fall 2014:</a:t>
            </a:r>
            <a:r>
              <a:rPr lang="en-US" sz="2200" dirty="0"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cs typeface="Times New Roman" panose="02020603050405020304" pitchFamily="18" charset="0"/>
              </a:rPr>
              <a:t>Arctostaphylos</a:t>
            </a:r>
            <a:r>
              <a:rPr lang="en-US" sz="2200" dirty="0" smtClean="0">
                <a:cs typeface="Times New Roman" panose="02020603050405020304" pitchFamily="18" charset="0"/>
              </a:rPr>
              <a:t> </a:t>
            </a:r>
            <a:r>
              <a:rPr lang="en-US" sz="2200" dirty="0">
                <a:cs typeface="Times New Roman" panose="02020603050405020304" pitchFamily="18" charset="0"/>
              </a:rPr>
              <a:t>seeds </a:t>
            </a:r>
            <a:r>
              <a:rPr lang="en-US" sz="2200" dirty="0" smtClean="0">
                <a:cs typeface="Times New Roman" panose="02020603050405020304" pitchFamily="18" charset="0"/>
              </a:rPr>
              <a:t>from 11 maternal plants received </a:t>
            </a:r>
            <a:r>
              <a:rPr lang="en-US" sz="2200" dirty="0">
                <a:cs typeface="Times New Roman" panose="02020603050405020304" pitchFamily="18" charset="0"/>
              </a:rPr>
              <a:t>one of four </a:t>
            </a:r>
            <a:r>
              <a:rPr lang="en-US" sz="2200" dirty="0" smtClean="0">
                <a:cs typeface="Times New Roman" panose="02020603050405020304" pitchFamily="18" charset="0"/>
              </a:rPr>
              <a:t>treatments: control</a:t>
            </a:r>
            <a:r>
              <a:rPr lang="en-US" sz="2200" dirty="0"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cs typeface="Times New Roman" panose="02020603050405020304" pitchFamily="18" charset="0"/>
              </a:rPr>
              <a:t>charate</a:t>
            </a:r>
            <a:r>
              <a:rPr lang="en-US" sz="2200" dirty="0">
                <a:cs typeface="Times New Roman" panose="02020603050405020304" pitchFamily="18" charset="0"/>
              </a:rPr>
              <a:t>, concentrated sulfuric acid, and concentrated sulfuric acid and </a:t>
            </a:r>
            <a:r>
              <a:rPr lang="en-US" sz="2200" dirty="0" err="1">
                <a:cs typeface="Times New Roman" panose="02020603050405020304" pitchFamily="18" charset="0"/>
              </a:rPr>
              <a:t>charate</a:t>
            </a:r>
            <a:r>
              <a:rPr lang="en-US" sz="2200" dirty="0">
                <a:cs typeface="Times New Roman" panose="02020603050405020304" pitchFamily="18" charset="0"/>
              </a:rPr>
              <a:t>. Stratification &amp; germination protocols were followed as previously described. </a:t>
            </a:r>
            <a:r>
              <a:rPr lang="en-US" sz="2200" dirty="0" smtClean="0"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 smtClean="0">
                <a:cs typeface="Times New Roman" panose="02020603050405020304" pitchFamily="18" charset="0"/>
              </a:rPr>
              <a:t>Summer &amp; Fall 2015</a:t>
            </a:r>
            <a:r>
              <a:rPr lang="en-US" sz="2200" i="1" dirty="0">
                <a:cs typeface="Times New Roman" panose="02020603050405020304" pitchFamily="18" charset="0"/>
              </a:rPr>
              <a:t>:</a:t>
            </a:r>
            <a:r>
              <a:rPr lang="en-US" sz="2200" dirty="0"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cs typeface="Times New Roman" panose="02020603050405020304" pitchFamily="18" charset="0"/>
              </a:rPr>
              <a:t>Arctostaphylos</a:t>
            </a:r>
            <a:r>
              <a:rPr lang="en-US" sz="2200" dirty="0" smtClean="0">
                <a:cs typeface="Times New Roman" panose="02020603050405020304" pitchFamily="18" charset="0"/>
              </a:rPr>
              <a:t> </a:t>
            </a:r>
            <a:r>
              <a:rPr lang="en-US" sz="2200" dirty="0">
                <a:cs typeface="Times New Roman" panose="02020603050405020304" pitchFamily="18" charset="0"/>
              </a:rPr>
              <a:t>seed received one of nine different </a:t>
            </a:r>
            <a:r>
              <a:rPr lang="en-US" sz="2200" dirty="0" smtClean="0">
                <a:cs typeface="Times New Roman" panose="02020603050405020304" pitchFamily="18" charset="0"/>
              </a:rPr>
              <a:t>treatments manipulating sulfuric acid concentration (70%, 90%, concentrated) and time of exposure (1, 3, or 6 hours</a:t>
            </a:r>
            <a:r>
              <a:rPr lang="en-US" sz="2200" dirty="0">
                <a:cs typeface="Times New Roman" panose="02020603050405020304" pitchFamily="18" charset="0"/>
              </a:rPr>
              <a:t>). Stratification </a:t>
            </a:r>
            <a:r>
              <a:rPr lang="en-US" sz="2200" dirty="0" smtClean="0">
                <a:cs typeface="Times New Roman" panose="02020603050405020304" pitchFamily="18" charset="0"/>
              </a:rPr>
              <a:t>periods were varied from 2 weeks to 3 months; germination </a:t>
            </a:r>
            <a:r>
              <a:rPr lang="en-US" sz="2200" dirty="0">
                <a:cs typeface="Times New Roman" panose="02020603050405020304" pitchFamily="18" charset="0"/>
              </a:rPr>
              <a:t>protocols were followed as previously </a:t>
            </a:r>
            <a:r>
              <a:rPr lang="en-US" sz="2200" dirty="0" smtClean="0">
                <a:cs typeface="Times New Roman" panose="02020603050405020304" pitchFamily="18" charset="0"/>
              </a:rPr>
              <a:t>described. </a:t>
            </a:r>
          </a:p>
          <a:p>
            <a:endParaRPr lang="en-US" sz="2200" dirty="0" smtClean="0">
              <a:cs typeface="Times New Roman" panose="02020603050405020304" pitchFamily="18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26997144" y="6137739"/>
            <a:ext cx="10493256" cy="1482261"/>
          </a:xfrm>
          <a:prstGeom prst="rect">
            <a:avLst/>
          </a:prstGeom>
          <a:solidFill>
            <a:srgbClr val="1D4575"/>
          </a:solidFill>
          <a:ln w="38100">
            <a:solidFill>
              <a:schemeClr val="tx1"/>
            </a:solidFill>
          </a:ln>
        </p:spPr>
        <p:txBody>
          <a:bodyPr vert="horz" lIns="376202" tIns="188101" rIns="376202" bIns="188101" rtlCol="0">
            <a:noAutofit/>
          </a:bodyPr>
          <a:lstStyle>
            <a:lvl1pPr marL="0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81012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1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762024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9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43037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8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524049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8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405061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8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1286073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8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3167086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8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5048098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8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27007041" y="14173200"/>
            <a:ext cx="10493256" cy="1482261"/>
          </a:xfrm>
          <a:prstGeom prst="rect">
            <a:avLst/>
          </a:prstGeom>
          <a:solidFill>
            <a:srgbClr val="1D4575"/>
          </a:solidFill>
          <a:ln w="38100">
            <a:solidFill>
              <a:schemeClr val="tx1"/>
            </a:solidFill>
          </a:ln>
        </p:spPr>
        <p:txBody>
          <a:bodyPr vert="horz" lIns="376202" tIns="188101" rIns="376202" bIns="188101" rtlCol="0">
            <a:noAutofit/>
          </a:bodyPr>
          <a:lstStyle>
            <a:lvl1pPr marL="0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81012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1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762024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9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43037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8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524049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8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405061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8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1286073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8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3167086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8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5048098" indent="0" algn="ctr" defTabSz="3762024" rtl="0" eaLnBrk="1" latinLnBrk="0" hangingPunct="1">
              <a:spcBef>
                <a:spcPct val="20000"/>
              </a:spcBef>
              <a:buFont typeface="Arial" pitchFamily="34" charset="0"/>
              <a:buNone/>
              <a:defRPr sz="8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144" y="16022899"/>
            <a:ext cx="10721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34268" y="15621000"/>
            <a:ext cx="10556133" cy="1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cs typeface="Arial" panose="020B0604020202020204" pitchFamily="34" charset="0"/>
              </a:rPr>
              <a:t>Cues needed for </a:t>
            </a:r>
            <a:r>
              <a:rPr lang="en-US" sz="2200" b="1" i="1" dirty="0" err="1" smtClean="0">
                <a:cs typeface="Arial" panose="020B0604020202020204" pitchFamily="34" charset="0"/>
              </a:rPr>
              <a:t>Ceanothus</a:t>
            </a:r>
            <a:r>
              <a:rPr lang="en-US" sz="2200" b="1" i="1" dirty="0" smtClean="0">
                <a:cs typeface="Arial" panose="020B060402020202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Responded best to the heat shock delivered by the boiling water.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Chemical cues from </a:t>
            </a:r>
            <a:r>
              <a:rPr lang="en-US" sz="2200" dirty="0" err="1" smtClean="0">
                <a:cs typeface="Arial" panose="020B0604020202020204" pitchFamily="34" charset="0"/>
              </a:rPr>
              <a:t>charate</a:t>
            </a:r>
            <a:r>
              <a:rPr lang="en-US" sz="2200" dirty="0" smtClean="0">
                <a:cs typeface="Arial" panose="020B0604020202020204" pitchFamily="34" charset="0"/>
              </a:rPr>
              <a:t> were not necessary to induce germination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2-3 months stratification necessary to induce germination</a:t>
            </a:r>
          </a:p>
          <a:p>
            <a:pPr marL="1379538" lvl="1" indent="-465138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Inconsistent with the majority of the literature</a:t>
            </a:r>
          </a:p>
          <a:p>
            <a:pPr marL="1379538" lvl="1" indent="-465138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Typically, 2 to 4 weeks cold stratification sufficient for </a:t>
            </a:r>
            <a:r>
              <a:rPr lang="en-US" sz="2200" i="1" dirty="0" err="1" smtClean="0">
                <a:cs typeface="Arial" panose="020B0604020202020204" pitchFamily="34" charset="0"/>
              </a:rPr>
              <a:t>Ceanothus</a:t>
            </a:r>
            <a:endParaRPr lang="en-US" sz="2200" i="1" dirty="0" smtClean="0">
              <a:cs typeface="Arial" panose="020B0604020202020204" pitchFamily="34" charset="0"/>
            </a:endParaRPr>
          </a:p>
          <a:p>
            <a:endParaRPr lang="en-US" sz="800" dirty="0">
              <a:cs typeface="Arial" panose="020B0604020202020204" pitchFamily="34" charset="0"/>
            </a:endParaRPr>
          </a:p>
          <a:p>
            <a:r>
              <a:rPr lang="en-US" sz="2200" b="1" i="1" dirty="0" smtClean="0">
                <a:cs typeface="Arial" panose="020B0604020202020204" pitchFamily="34" charset="0"/>
              </a:rPr>
              <a:t>Cues needed for </a:t>
            </a:r>
            <a:r>
              <a:rPr lang="en-US" sz="2200" b="1" i="1" dirty="0" err="1" smtClean="0">
                <a:cs typeface="Arial" panose="020B0604020202020204" pitchFamily="34" charset="0"/>
              </a:rPr>
              <a:t>Arctostaphylos</a:t>
            </a:r>
            <a:r>
              <a:rPr lang="en-US" sz="2200" b="1" i="1" dirty="0" smtClean="0">
                <a:cs typeface="Arial" panose="020B060402020202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Responded best to the concentrated sulfuric acid treatment, which mimics the mammal gut in the field.  </a:t>
            </a:r>
          </a:p>
          <a:p>
            <a:pPr marL="1379538" lvl="1" indent="-465138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Requires vigorous rinsing and pH check prior to plating</a:t>
            </a:r>
          </a:p>
          <a:p>
            <a:pPr marL="1379538" lvl="1" indent="-465138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Likely, extreme acidity destroys the embryos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cs typeface="Arial" panose="020B0604020202020204" pitchFamily="34" charset="0"/>
              </a:rPr>
              <a:t>Charate</a:t>
            </a:r>
            <a:r>
              <a:rPr lang="en-US" sz="2200" dirty="0" smtClean="0">
                <a:cs typeface="Arial" panose="020B0604020202020204" pitchFamily="34" charset="0"/>
              </a:rPr>
              <a:t> not effective in stimulating germination—inconsistent with literature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2-3 </a:t>
            </a:r>
            <a:r>
              <a:rPr lang="en-US" sz="2200" dirty="0">
                <a:cs typeface="Arial" panose="020B0604020202020204" pitchFamily="34" charset="0"/>
              </a:rPr>
              <a:t>months stratification necessary to induce </a:t>
            </a:r>
            <a:r>
              <a:rPr lang="en-US" sz="2200" dirty="0" smtClean="0">
                <a:cs typeface="Arial" panose="020B0604020202020204" pitchFamily="34" charset="0"/>
              </a:rPr>
              <a:t>germination</a:t>
            </a:r>
          </a:p>
          <a:p>
            <a:pPr marL="1379538" lvl="2" indent="-465138">
              <a:buFont typeface="Arial" panose="020B0604020202020204" pitchFamily="34" charset="0"/>
              <a:buChar char="•"/>
            </a:pPr>
            <a:r>
              <a:rPr lang="en-US" sz="2200" dirty="0">
                <a:cs typeface="Arial" panose="020B0604020202020204" pitchFamily="34" charset="0"/>
              </a:rPr>
              <a:t>Inconsistent with the majority of the literature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Germination </a:t>
            </a:r>
            <a:r>
              <a:rPr lang="en-US" sz="2200" dirty="0">
                <a:cs typeface="Arial" panose="020B0604020202020204" pitchFamily="34" charset="0"/>
              </a:rPr>
              <a:t>rates were generally very low for these species</a:t>
            </a:r>
          </a:p>
          <a:p>
            <a:endParaRPr lang="en-US" sz="800" dirty="0">
              <a:cs typeface="Arial" panose="020B0604020202020204" pitchFamily="34" charset="0"/>
            </a:endParaRPr>
          </a:p>
          <a:p>
            <a:r>
              <a:rPr lang="en-US" sz="2200" b="1" i="1" dirty="0" smtClean="0">
                <a:cs typeface="Arial" panose="020B0604020202020204" pitchFamily="34" charset="0"/>
              </a:rPr>
              <a:t>Emergence: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Generating sufficient emergence was very challenging, especially for </a:t>
            </a:r>
            <a:r>
              <a:rPr lang="en-US" sz="2200" i="1" dirty="0" err="1" smtClean="0">
                <a:cs typeface="Arial" panose="020B0604020202020204" pitchFamily="34" charset="0"/>
              </a:rPr>
              <a:t>Arcotstaphylos</a:t>
            </a:r>
            <a:r>
              <a:rPr lang="en-US" sz="2200" dirty="0" smtClean="0">
                <a:cs typeface="Arial" panose="020B0604020202020204" pitchFamily="34" charset="0"/>
              </a:rPr>
              <a:t>.  The roots appeared to be very brittle during transplantation, which may have contributed to the poor values.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Challenge:  sufficient soil moisture without leading to fungal infection.  </a:t>
            </a:r>
          </a:p>
          <a:p>
            <a:pPr marL="1379538" lvl="1" indent="-465138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Many seeds developed fungal infections while on plates</a:t>
            </a:r>
          </a:p>
          <a:p>
            <a:pPr marL="1379538" lvl="1" indent="-465138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Perhaps require pre-treatment bleaching</a:t>
            </a:r>
          </a:p>
          <a:p>
            <a:endParaRPr lang="en-US" sz="800" dirty="0">
              <a:cs typeface="Arial" panose="020B0604020202020204" pitchFamily="34" charset="0"/>
            </a:endParaRPr>
          </a:p>
          <a:p>
            <a:r>
              <a:rPr lang="en-US" sz="2200" b="1" i="1" dirty="0" smtClean="0">
                <a:cs typeface="Arial" panose="020B0604020202020204" pitchFamily="34" charset="0"/>
              </a:rPr>
              <a:t>Future Studies: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Now that germination cues are better understood, we are looking to improve emergence rates.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Direct sowing in soil, post-treatment, to minimize fungal and transplantation issues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Reconsider </a:t>
            </a:r>
            <a:r>
              <a:rPr lang="en-US" sz="2200" dirty="0" err="1" smtClean="0">
                <a:cs typeface="Arial" panose="020B0604020202020204" pitchFamily="34" charset="0"/>
              </a:rPr>
              <a:t>charate</a:t>
            </a:r>
            <a:r>
              <a:rPr lang="en-US" sz="2200" dirty="0" smtClean="0">
                <a:cs typeface="Arial" panose="020B0604020202020204" pitchFamily="34" charset="0"/>
              </a:rPr>
              <a:t> and effects of chemical cues on the </a:t>
            </a:r>
            <a:r>
              <a:rPr lang="en-US" sz="2200" i="1" dirty="0" err="1" smtClean="0">
                <a:cs typeface="Arial" panose="020B0604020202020204" pitchFamily="34" charset="0"/>
              </a:rPr>
              <a:t>Arctostaphylos</a:t>
            </a:r>
            <a:r>
              <a:rPr lang="en-US" sz="2200" dirty="0" smtClean="0">
                <a:cs typeface="Arial" panose="020B0604020202020204" pitchFamily="34" charset="0"/>
              </a:rPr>
              <a:t> species, in addition to these subsequent change. </a:t>
            </a:r>
            <a:endParaRPr lang="en-US" sz="2200" dirty="0" smtClean="0">
              <a:cs typeface="Arial" panose="020B0604020202020204" pitchFamily="34" charset="0"/>
            </a:endParaRPr>
          </a:p>
          <a:p>
            <a:endParaRPr lang="en-US" sz="2200" dirty="0">
              <a:cs typeface="Times New Roman" panose="02020603050405020304" pitchFamily="18" charset="0"/>
            </a:endParaRPr>
          </a:p>
          <a:p>
            <a:r>
              <a:rPr lang="en-US" sz="2200" dirty="0">
                <a:cs typeface="Times New Roman" panose="02020603050405020304" pitchFamily="18" charset="0"/>
              </a:rPr>
              <a:t>ACKNOWLEDGEMENTS: </a:t>
            </a:r>
            <a:r>
              <a:rPr lang="en-US" sz="2200" dirty="0" smtClean="0">
                <a:cs typeface="Times New Roman" panose="02020603050405020304" pitchFamily="18" charset="0"/>
              </a:rPr>
              <a:t>I would like to thank the </a:t>
            </a:r>
            <a:r>
              <a:rPr lang="en-US" sz="2200" dirty="0">
                <a:cs typeface="Times New Roman" panose="02020603050405020304" pitchFamily="18" charset="0"/>
              </a:rPr>
              <a:t>Barrett Undergraduate Endowment Research Award and John Carroll University Biology Department for funding this </a:t>
            </a:r>
            <a:r>
              <a:rPr lang="en-US" sz="2200" dirty="0" smtClean="0">
                <a:cs typeface="Times New Roman" panose="02020603050405020304" pitchFamily="18" charset="0"/>
              </a:rPr>
              <a:t>project. Thank you to the </a:t>
            </a:r>
            <a:r>
              <a:rPr lang="en-US" sz="2200" dirty="0">
                <a:cs typeface="Times New Roman" panose="02020603050405020304" pitchFamily="18" charset="0"/>
              </a:rPr>
              <a:t>Honors Program for the opportunity to present my research.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35833" t="36190" r="22560" b="3333"/>
          <a:stretch/>
        </p:blipFill>
        <p:spPr>
          <a:xfrm>
            <a:off x="11514771" y="6172200"/>
            <a:ext cx="4274342" cy="46595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2" descr="https://scontent.xx.fbcdn.net/hphotos-xal1/v/t1.0-9/11986939_10156032470470014_1096993189893739053_n.jpg?oh=65d0e38b5de53a52fb2099747a7d3518&amp;oe=56C6156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872" y="6172200"/>
            <a:ext cx="6187395" cy="46405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27"/>
          <p:cNvGrpSpPr>
            <a:grpSpLocks/>
          </p:cNvGrpSpPr>
          <p:nvPr/>
        </p:nvGrpSpPr>
        <p:grpSpPr bwMode="auto">
          <a:xfrm>
            <a:off x="11570501" y="11963400"/>
            <a:ext cx="4298905" cy="5019831"/>
            <a:chOff x="2880" y="672"/>
            <a:chExt cx="904" cy="1450"/>
          </a:xfrm>
        </p:grpSpPr>
        <p:pic>
          <p:nvPicPr>
            <p:cNvPr id="18" name="Picture 20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880" y="672"/>
              <a:ext cx="904" cy="14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9" name="Oval 21"/>
            <p:cNvSpPr>
              <a:spLocks noChangeAspect="1" noChangeArrowheads="1"/>
            </p:cNvSpPr>
            <p:nvPr/>
          </p:nvSpPr>
          <p:spPr bwMode="auto">
            <a:xfrm>
              <a:off x="2988" y="1108"/>
              <a:ext cx="24" cy="2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073262"/>
              </p:ext>
            </p:extLst>
          </p:nvPr>
        </p:nvGraphicFramePr>
        <p:xfrm>
          <a:off x="11457274" y="17754600"/>
          <a:ext cx="8001501" cy="7293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SPW 11.0 Graph" r:id="rId7" imgW="5330880" imgH="4860000" progId="SigmaPlotGraphicObject.10">
                  <p:embed/>
                </p:oleObj>
              </mc:Choice>
              <mc:Fallback>
                <p:oleObj name="SPW 11.0 Graph" r:id="rId7" imgW="5330880" imgH="486000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7274" y="17754600"/>
                        <a:ext cx="8001501" cy="72938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011493"/>
              </p:ext>
            </p:extLst>
          </p:nvPr>
        </p:nvGraphicFramePr>
        <p:xfrm>
          <a:off x="19065315" y="17754600"/>
          <a:ext cx="7979120" cy="7111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SPW 11.0 Graph" r:id="rId9" imgW="5330880" imgH="4752000" progId="SigmaPlotGraphicObject.10">
                  <p:embed/>
                </p:oleObj>
              </mc:Choice>
              <mc:Fallback>
                <p:oleObj name="SPW 11.0 Graph" r:id="rId9" imgW="5330880" imgH="475200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315" y="17754600"/>
                        <a:ext cx="7979120" cy="7111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0" y="10972800"/>
            <a:ext cx="4776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Fig. 1A: </a:t>
            </a:r>
            <a:r>
              <a:rPr lang="en-US" sz="2000" dirty="0" err="1" smtClean="0">
                <a:cs typeface="Arial" panose="020B0604020202020204" pitchFamily="34" charset="0"/>
              </a:rPr>
              <a:t>Resprouting</a:t>
            </a:r>
            <a:r>
              <a:rPr lang="en-US" sz="2000" dirty="0" smtClean="0">
                <a:cs typeface="Arial" panose="020B0604020202020204" pitchFamily="34" charset="0"/>
              </a:rPr>
              <a:t> after wildfire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0" y="10972800"/>
            <a:ext cx="597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Fig. 1B: Seeds released to seed bank after wildfire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642407" y="17145000"/>
            <a:ext cx="4416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Fig. 2A: Location of University of California McLaughlin Reserve, CA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37268" y="25000337"/>
            <a:ext cx="71712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Fig. 3: Percent germination for </a:t>
            </a:r>
            <a:r>
              <a:rPr lang="en-US" sz="2000" i="1" dirty="0" err="1" smtClean="0">
                <a:cs typeface="Arial" panose="020B0604020202020204" pitchFamily="34" charset="0"/>
              </a:rPr>
              <a:t>Ceanothus</a:t>
            </a:r>
            <a:r>
              <a:rPr lang="en-US" sz="2000" dirty="0" smtClean="0">
                <a:cs typeface="Arial" panose="020B0604020202020204" pitchFamily="34" charset="0"/>
              </a:rPr>
              <a:t> species from Fall 2014.  Each bar represents data from one maternal plant*treatment combination, which were run in triplicate.  Missing bars indicate that no seed from the maternal plant germinated in that treatment.  Data are means + SD.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748300" y="25000337"/>
            <a:ext cx="68896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Fig. 4: Percent germination for </a:t>
            </a:r>
            <a:r>
              <a:rPr lang="en-US" sz="2000" i="1" dirty="0" err="1" smtClean="0">
                <a:cs typeface="Arial" panose="020B0604020202020204" pitchFamily="34" charset="0"/>
              </a:rPr>
              <a:t>Arctostaphylos</a:t>
            </a:r>
            <a:r>
              <a:rPr lang="en-US" sz="2000" dirty="0" smtClean="0">
                <a:cs typeface="Arial" panose="020B0604020202020204" pitchFamily="34" charset="0"/>
              </a:rPr>
              <a:t> species from Fall </a:t>
            </a:r>
            <a:r>
              <a:rPr lang="en-US" sz="2000" dirty="0">
                <a:cs typeface="Arial" panose="020B0604020202020204" pitchFamily="34" charset="0"/>
              </a:rPr>
              <a:t>2014. Each bar represents data from one maternal plant*treatment combination, which were run in triplicate.  Missing bars indicate that no seed from the maternal plant germinated in that treatment.  Data are means + SD</a:t>
            </a:r>
            <a:r>
              <a:rPr lang="en-US" sz="2000" dirty="0" smtClean="0">
                <a:cs typeface="Arial" panose="020B0604020202020204" pitchFamily="34" charset="0"/>
              </a:rPr>
              <a:t>. Note difference in scale from Fig. 3.</a:t>
            </a:r>
            <a:endParaRPr lang="en-US" sz="2000" dirty="0">
              <a:cs typeface="Arial" panose="020B0604020202020204" pitchFamily="34" charset="0"/>
            </a:endParaRPr>
          </a:p>
          <a:p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9" t="13319" r="24444" b="25066"/>
          <a:stretch/>
        </p:blipFill>
        <p:spPr>
          <a:xfrm>
            <a:off x="22595916" y="6248400"/>
            <a:ext cx="4184099" cy="46405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22547146" y="11049000"/>
            <a:ext cx="4058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Fig. 1C: Manzanita fruits following </a:t>
            </a:r>
            <a:r>
              <a:rPr lang="en-US" sz="2000" dirty="0" err="1" smtClean="0">
                <a:cs typeface="Arial" panose="020B0604020202020204" pitchFamily="34" charset="0"/>
              </a:rPr>
              <a:t>frugivory</a:t>
            </a:r>
            <a:r>
              <a:rPr lang="en-US" sz="2000" dirty="0" smtClean="0">
                <a:cs typeface="Arial" panose="020B0604020202020204" pitchFamily="34" charset="0"/>
              </a:rPr>
              <a:t>.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49"/>
          <a:stretch/>
        </p:blipFill>
        <p:spPr>
          <a:xfrm>
            <a:off x="16680297" y="11963400"/>
            <a:ext cx="10058400" cy="50657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16584266" y="17221200"/>
            <a:ext cx="10154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Fig. 2B: Serpentine seep, UC McLaughlin Reserve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1082</Words>
  <Application>Microsoft Office PowerPoint</Application>
  <PresentationFormat>Custom</PresentationFormat>
  <Paragraphs>82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SPW 11.0 Graph</vt:lpstr>
      <vt:lpstr>Seed Germination Requirements of  Four Fire-Recruiter Chaparral Shrubs  Kati McClain, Vivian Fung, and Rebecca E. Drenovsky Biology Department, John Carroll University</vt:lpstr>
    </vt:vector>
  </TitlesOfParts>
  <Company>John Carroll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efforts of the endangered bighorn sheep (Ovis canadensis sierra) populations in the Mono Basin Jennifer Murphy, Esther D’Mello, and Shannon Zittkowski BL 454/554 Desert Biology, Spring 2012, John Carroll University</dc:title>
  <dc:creator>Murphy, Jennifer E.</dc:creator>
  <cp:lastModifiedBy>Kati McClain</cp:lastModifiedBy>
  <cp:revision>106</cp:revision>
  <dcterms:created xsi:type="dcterms:W3CDTF">2012-04-16T16:05:58Z</dcterms:created>
  <dcterms:modified xsi:type="dcterms:W3CDTF">2016-03-24T15:11:51Z</dcterms:modified>
</cp:coreProperties>
</file>