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1206400" cy="38404800"/>
  <p:notesSz cx="9220200" cy="6858000"/>
  <p:defaultTextStyle>
    <a:defPPr>
      <a:defRPr lang="en-US"/>
    </a:defPPr>
    <a:lvl1pPr algn="l" rtl="0" fontAlgn="base">
      <a:spcBef>
        <a:spcPct val="0"/>
      </a:spcBef>
      <a:spcAft>
        <a:spcPct val="0"/>
      </a:spcAft>
      <a:defRPr sz="5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5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5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5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5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5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5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5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5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12096">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395" autoAdjust="0"/>
    <p:restoredTop sz="94660"/>
  </p:normalViewPr>
  <p:slideViewPr>
    <p:cSldViewPr snapToGrid="0">
      <p:cViewPr varScale="1">
        <p:scale>
          <a:sx n="19" d="100"/>
          <a:sy n="19" d="100"/>
        </p:scale>
        <p:origin x="-1720" y="-144"/>
      </p:cViewPr>
      <p:guideLst>
        <p:guide orient="horz" pos="12096"/>
        <p:guide pos="16128"/>
      </p:guideLst>
    </p:cSldViewPr>
  </p:slideViewPr>
  <p:notesTextViewPr>
    <p:cViewPr>
      <p:scale>
        <a:sx n="100" d="100"/>
        <a:sy n="100" d="100"/>
      </p:scale>
      <p:origin x="0" y="0"/>
    </p:cViewPr>
  </p:notesTextViewPr>
  <p:gridSpacing cx="914400" cy="9144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eaxson15\AppData\Local\Microsoft\Windows\Temporary%20Internet%20Files\Content.IE5\LOJP0828\Green%20Tea%20Bioavailability%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dirty="0"/>
              <a:t>Maximum Concentration of EGCG in Plasma Following Tea Consumption in </a:t>
            </a:r>
            <a:r>
              <a:rPr lang="en-US" dirty="0" smtClean="0"/>
              <a:t>Humans</a:t>
            </a:r>
            <a:r>
              <a:rPr lang="en-US" baseline="0" dirty="0" smtClean="0"/>
              <a:t> ~ Bioavailability</a:t>
            </a:r>
            <a:endParaRPr lang="en-US" dirty="0"/>
          </a:p>
        </c:rich>
      </c:tx>
      <c:layout/>
      <c:overlay val="0"/>
      <c:spPr>
        <a:noFill/>
        <a:ln>
          <a:noFill/>
        </a:ln>
        <a:effectLst/>
      </c:spPr>
    </c:title>
    <c:autoTitleDeleted val="0"/>
    <c:plotArea>
      <c:layout>
        <c:manualLayout>
          <c:layoutTarget val="inner"/>
          <c:xMode val="edge"/>
          <c:yMode val="edge"/>
          <c:x val="0.083107207752877"/>
          <c:y val="0.15327731092437"/>
          <c:w val="0.867127834982166"/>
          <c:h val="0.706375615118911"/>
        </c:manualLayout>
      </c:layout>
      <c:scatterChart>
        <c:scatterStyle val="lineMarker"/>
        <c:varyColors val="0"/>
        <c:ser>
          <c:idx val="0"/>
          <c:order val="0"/>
          <c:tx>
            <c:strRef>
              <c:f>'[Green Tea Bioavailability Graphs.xlsx]With Outliers'!$B$1</c:f>
              <c:strCache>
                <c:ptCount val="1"/>
                <c:pt idx="0">
                  <c:v>Cmax in Plasma (μM)</c:v>
                </c:pt>
              </c:strCache>
            </c:strRef>
          </c:tx>
          <c:spPr>
            <a:ln w="25400" cap="rnd">
              <a:noFill/>
              <a:round/>
            </a:ln>
            <a:effectLst/>
          </c:spPr>
          <c:marker>
            <c:symbol val="diamond"/>
            <c:size val="40"/>
            <c:spPr>
              <a:solidFill>
                <a:schemeClr val="lt1"/>
              </a:solidFill>
              <a:ln w="15875">
                <a:solidFill>
                  <a:schemeClr val="dk1">
                    <a:tint val="88500"/>
                  </a:schemeClr>
                </a:solidFill>
                <a:round/>
              </a:ln>
              <a:effectLst/>
            </c:spPr>
          </c:marker>
          <c:dPt>
            <c:idx val="10"/>
            <c:marker>
              <c:spPr>
                <a:solidFill>
                  <a:schemeClr val="tx1"/>
                </a:solidFill>
                <a:ln w="15875">
                  <a:solidFill>
                    <a:schemeClr val="dk1">
                      <a:tint val="88500"/>
                    </a:schemeClr>
                  </a:solidFill>
                  <a:round/>
                </a:ln>
                <a:effectLst/>
              </c:spPr>
            </c:marker>
            <c:bubble3D val="0"/>
          </c:dPt>
          <c:dPt>
            <c:idx val="18"/>
            <c:marker>
              <c:spPr>
                <a:solidFill>
                  <a:schemeClr val="tx1"/>
                </a:solidFill>
                <a:ln w="15875">
                  <a:solidFill>
                    <a:schemeClr val="dk1">
                      <a:tint val="88500"/>
                    </a:schemeClr>
                  </a:solidFill>
                  <a:round/>
                </a:ln>
                <a:effectLst/>
              </c:spPr>
            </c:marker>
            <c:bubble3D val="0"/>
          </c:dPt>
          <c:dPt>
            <c:idx val="24"/>
            <c:marker>
              <c:spPr>
                <a:solidFill>
                  <a:schemeClr val="tx1"/>
                </a:solidFill>
                <a:ln w="15875">
                  <a:solidFill>
                    <a:schemeClr val="dk1">
                      <a:tint val="88500"/>
                    </a:schemeClr>
                  </a:solidFill>
                  <a:round/>
                </a:ln>
                <a:effectLst/>
              </c:spPr>
            </c:marker>
            <c:bubble3D val="0"/>
          </c:dPt>
          <c:trendline>
            <c:spPr>
              <a:ln w="19050" cap="rnd">
                <a:solidFill>
                  <a:schemeClr val="dk1">
                    <a:tint val="88500"/>
                  </a:schemeClr>
                </a:solidFill>
              </a:ln>
              <a:effectLst/>
            </c:spPr>
            <c:trendlineType val="linear"/>
            <c:dispRSqr val="0"/>
            <c:dispEq val="0"/>
          </c:trendline>
          <c:xVal>
            <c:numRef>
              <c:f>'[Green Tea Bioavailability Graphs.xlsx]With Outliers'!$A$2:$A$27</c:f>
              <c:numCache>
                <c:formatCode>General</c:formatCode>
                <c:ptCount val="26"/>
                <c:pt idx="0">
                  <c:v>109.5</c:v>
                </c:pt>
                <c:pt idx="1">
                  <c:v>219.0</c:v>
                </c:pt>
                <c:pt idx="2">
                  <c:v>328.5</c:v>
                </c:pt>
                <c:pt idx="3">
                  <c:v>67.0</c:v>
                </c:pt>
                <c:pt idx="4">
                  <c:v>213.6</c:v>
                </c:pt>
                <c:pt idx="5">
                  <c:v>134.0</c:v>
                </c:pt>
                <c:pt idx="6">
                  <c:v>63.0</c:v>
                </c:pt>
                <c:pt idx="7">
                  <c:v>75.0</c:v>
                </c:pt>
                <c:pt idx="8">
                  <c:v>105.0</c:v>
                </c:pt>
                <c:pt idx="9">
                  <c:v>112.0</c:v>
                </c:pt>
                <c:pt idx="10">
                  <c:v>1200.0</c:v>
                </c:pt>
                <c:pt idx="11">
                  <c:v>200.0</c:v>
                </c:pt>
                <c:pt idx="12">
                  <c:v>400.0</c:v>
                </c:pt>
                <c:pt idx="13">
                  <c:v>600.0</c:v>
                </c:pt>
                <c:pt idx="14">
                  <c:v>800.0</c:v>
                </c:pt>
                <c:pt idx="15">
                  <c:v>36.59</c:v>
                </c:pt>
                <c:pt idx="16">
                  <c:v>200.0</c:v>
                </c:pt>
                <c:pt idx="17">
                  <c:v>400.0</c:v>
                </c:pt>
                <c:pt idx="18">
                  <c:v>800.0</c:v>
                </c:pt>
                <c:pt idx="19">
                  <c:v>50.0</c:v>
                </c:pt>
                <c:pt idx="20">
                  <c:v>100.0</c:v>
                </c:pt>
                <c:pt idx="21">
                  <c:v>200.0</c:v>
                </c:pt>
                <c:pt idx="22">
                  <c:v>400.0</c:v>
                </c:pt>
                <c:pt idx="23">
                  <c:v>800.0</c:v>
                </c:pt>
                <c:pt idx="24">
                  <c:v>1600.0</c:v>
                </c:pt>
                <c:pt idx="25">
                  <c:v>200.0</c:v>
                </c:pt>
              </c:numCache>
            </c:numRef>
          </c:xVal>
          <c:yVal>
            <c:numRef>
              <c:f>'[Green Tea Bioavailability Graphs.xlsx]With Outliers'!$B$2:$B$27</c:f>
              <c:numCache>
                <c:formatCode>General</c:formatCode>
                <c:ptCount val="26"/>
                <c:pt idx="0">
                  <c:v>0.26</c:v>
                </c:pt>
                <c:pt idx="1">
                  <c:v>0.71</c:v>
                </c:pt>
                <c:pt idx="2">
                  <c:v>0.7</c:v>
                </c:pt>
                <c:pt idx="3">
                  <c:v>0.17</c:v>
                </c:pt>
                <c:pt idx="4">
                  <c:v>0.08</c:v>
                </c:pt>
                <c:pt idx="5">
                  <c:v>0.08</c:v>
                </c:pt>
                <c:pt idx="6">
                  <c:v>0.33</c:v>
                </c:pt>
                <c:pt idx="7">
                  <c:v>0.08</c:v>
                </c:pt>
                <c:pt idx="8">
                  <c:v>0.055</c:v>
                </c:pt>
                <c:pt idx="9">
                  <c:v>0.125</c:v>
                </c:pt>
                <c:pt idx="10">
                  <c:v>0.113</c:v>
                </c:pt>
                <c:pt idx="11">
                  <c:v>0.16</c:v>
                </c:pt>
                <c:pt idx="12">
                  <c:v>0.24</c:v>
                </c:pt>
                <c:pt idx="13">
                  <c:v>0.37</c:v>
                </c:pt>
                <c:pt idx="14">
                  <c:v>0.96</c:v>
                </c:pt>
                <c:pt idx="15">
                  <c:v>0.02</c:v>
                </c:pt>
                <c:pt idx="16">
                  <c:v>0.71</c:v>
                </c:pt>
                <c:pt idx="17">
                  <c:v>1.1</c:v>
                </c:pt>
                <c:pt idx="18">
                  <c:v>4.95</c:v>
                </c:pt>
                <c:pt idx="19">
                  <c:v>0.26</c:v>
                </c:pt>
                <c:pt idx="20">
                  <c:v>0.41</c:v>
                </c:pt>
                <c:pt idx="21">
                  <c:v>0.68</c:v>
                </c:pt>
                <c:pt idx="22">
                  <c:v>1.24</c:v>
                </c:pt>
                <c:pt idx="23">
                  <c:v>2.1</c:v>
                </c:pt>
                <c:pt idx="24">
                  <c:v>6.35</c:v>
                </c:pt>
                <c:pt idx="25">
                  <c:v>0.15</c:v>
                </c:pt>
              </c:numCache>
            </c:numRef>
          </c:yVal>
          <c:smooth val="0"/>
        </c:ser>
        <c:dLbls>
          <c:showLegendKey val="0"/>
          <c:showVal val="0"/>
          <c:showCatName val="0"/>
          <c:showSerName val="0"/>
          <c:showPercent val="0"/>
          <c:showBubbleSize val="0"/>
        </c:dLbls>
        <c:axId val="2112646632"/>
        <c:axId val="2112651880"/>
      </c:scatterChart>
      <c:valAx>
        <c:axId val="2112646632"/>
        <c:scaling>
          <c:orientation val="minMax"/>
          <c:max val="1600.0"/>
        </c:scaling>
        <c:delete val="0"/>
        <c:axPos val="b"/>
        <c:title>
          <c:tx>
            <c:rich>
              <a:bodyPr rot="0" vert="horz"/>
              <a:lstStyle/>
              <a:p>
                <a:pPr>
                  <a:defRPr/>
                </a:pPr>
                <a:r>
                  <a:rPr lang="en-US" dirty="0"/>
                  <a:t>Amount of </a:t>
                </a:r>
                <a:r>
                  <a:rPr lang="en-US" dirty="0" smtClean="0"/>
                  <a:t>Green Tea </a:t>
                </a:r>
                <a:r>
                  <a:rPr lang="en-US" dirty="0"/>
                  <a:t>Consumed (mg)</a:t>
                </a:r>
              </a:p>
            </c:rich>
          </c:tx>
          <c:layout>
            <c:manualLayout>
              <c:xMode val="edge"/>
              <c:yMode val="edge"/>
              <c:x val="0.316378270722483"/>
              <c:y val="0.932116009055051"/>
            </c:manualLayout>
          </c:layout>
          <c:overlay val="0"/>
          <c:spPr>
            <a:noFill/>
            <a:ln>
              <a:noFill/>
            </a:ln>
            <a:effectLst/>
          </c:spPr>
        </c:title>
        <c:numFmt formatCode="General" sourceLinked="1"/>
        <c:majorTickMark val="none"/>
        <c:minorTickMark val="none"/>
        <c:tickLblPos val="nextTo"/>
        <c:spPr>
          <a:noFill/>
          <a:ln w="25400" cap="flat" cmpd="sng" algn="ctr">
            <a:solidFill>
              <a:srgbClr val="000000">
                <a:alpha val="54000"/>
              </a:srgbClr>
            </a:solidFill>
            <a:round/>
          </a:ln>
          <a:effectLst/>
        </c:spPr>
        <c:txPr>
          <a:bodyPr rot="-60000000" vert="horz"/>
          <a:lstStyle/>
          <a:p>
            <a:pPr>
              <a:defRPr/>
            </a:pPr>
            <a:endParaRPr lang="en-US"/>
          </a:p>
        </c:txPr>
        <c:crossAx val="2112651880"/>
        <c:crosses val="autoZero"/>
        <c:crossBetween val="midCat"/>
      </c:valAx>
      <c:valAx>
        <c:axId val="2112651880"/>
        <c:scaling>
          <c:orientation val="minMax"/>
          <c:min val="0.0"/>
        </c:scaling>
        <c:delete val="0"/>
        <c:axPos val="l"/>
        <c:title>
          <c:tx>
            <c:rich>
              <a:bodyPr rot="-5400000" vert="horz"/>
              <a:lstStyle/>
              <a:p>
                <a:pPr>
                  <a:defRPr/>
                </a:pPr>
                <a:r>
                  <a:rPr lang="en-US" dirty="0" err="1"/>
                  <a:t>C</a:t>
                </a:r>
                <a:r>
                  <a:rPr lang="en-US" baseline="-25000" dirty="0" err="1"/>
                  <a:t>max</a:t>
                </a:r>
                <a:r>
                  <a:rPr lang="en-US" baseline="-25000" dirty="0"/>
                  <a:t> </a:t>
                </a:r>
                <a:r>
                  <a:rPr lang="en-US" dirty="0"/>
                  <a:t>in Plasma (</a:t>
                </a:r>
                <a:r>
                  <a:rPr lang="el-GR" dirty="0"/>
                  <a:t>μ</a:t>
                </a:r>
                <a:r>
                  <a:rPr lang="en-US" dirty="0"/>
                  <a:t>M)</a:t>
                </a:r>
              </a:p>
            </c:rich>
          </c:tx>
          <c:layout>
            <c:manualLayout>
              <c:xMode val="edge"/>
              <c:yMode val="edge"/>
              <c:x val="0.0111698150781018"/>
              <c:y val="0.285712130208336"/>
            </c:manualLayout>
          </c:layout>
          <c:overlay val="0"/>
          <c:spPr>
            <a:noFill/>
            <a:ln>
              <a:noFill/>
            </a:ln>
            <a:effectLst/>
          </c:spPr>
        </c:title>
        <c:numFmt formatCode="General" sourceLinked="1"/>
        <c:majorTickMark val="none"/>
        <c:minorTickMark val="none"/>
        <c:tickLblPos val="nextTo"/>
        <c:spPr>
          <a:noFill/>
          <a:ln w="25400" cap="flat" cmpd="sng" algn="ctr">
            <a:solidFill>
              <a:srgbClr val="000000">
                <a:alpha val="54000"/>
              </a:srgbClr>
            </a:solidFill>
            <a:round/>
          </a:ln>
          <a:effectLst/>
        </c:spPr>
        <c:txPr>
          <a:bodyPr rot="-60000000" vert="horz"/>
          <a:lstStyle/>
          <a:p>
            <a:pPr>
              <a:defRPr/>
            </a:pPr>
            <a:endParaRPr lang="en-US"/>
          </a:p>
        </c:txPr>
        <c:crossAx val="2112646632"/>
        <c:crosses val="autoZero"/>
        <c:crossBetween val="midCat"/>
      </c:valAx>
      <c:spPr>
        <a:ln>
          <a:noFill/>
        </a:ln>
        <a:effectLst/>
      </c:spPr>
    </c:plotArea>
    <c:plotVisOnly val="1"/>
    <c:dispBlanksAs val="gap"/>
    <c:showDLblsOverMax val="0"/>
  </c:chart>
  <c:spPr>
    <a:solidFill>
      <a:schemeClr val="lt1"/>
    </a:solidFill>
    <a:ln w="9525" cap="flat" cmpd="sng" algn="ctr">
      <a:noFill/>
      <a:round/>
    </a:ln>
    <a:effectLst/>
  </c:spPr>
  <c:txPr>
    <a:bodyPr/>
    <a:lstStyle/>
    <a:p>
      <a:pPr>
        <a:defRPr sz="4800">
          <a:solidFill>
            <a:sysClr val="windowText" lastClr="000000"/>
          </a:solidFil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99573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5417" tIns="7708" rIns="15417" bIns="7708" numCol="1" anchor="t" anchorCtr="0" compatLnSpc="1">
            <a:prstTxWarp prst="textNoShape">
              <a:avLst/>
            </a:prstTxWarp>
          </a:bodyPr>
          <a:lstStyle>
            <a:lvl1pPr defTabSz="153988">
              <a:defRPr sz="200" smtClean="0">
                <a:latin typeface="Arial" charset="0"/>
                <a:cs typeface="+mn-cs"/>
              </a:defRPr>
            </a:lvl1pPr>
          </a:lstStyle>
          <a:p>
            <a:pPr>
              <a:defRPr/>
            </a:pPr>
            <a:endParaRPr lang="en-US"/>
          </a:p>
        </p:txBody>
      </p:sp>
      <p:sp>
        <p:nvSpPr>
          <p:cNvPr id="6147" name="Rectangle 3"/>
          <p:cNvSpPr>
            <a:spLocks noGrp="1" noChangeArrowheads="1"/>
          </p:cNvSpPr>
          <p:nvPr>
            <p:ph type="dt" idx="1"/>
          </p:nvPr>
        </p:nvSpPr>
        <p:spPr bwMode="auto">
          <a:xfrm>
            <a:off x="5222875" y="0"/>
            <a:ext cx="399573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5417" tIns="7708" rIns="15417" bIns="7708" numCol="1" anchor="t" anchorCtr="0" compatLnSpc="1">
            <a:prstTxWarp prst="textNoShape">
              <a:avLst/>
            </a:prstTxWarp>
          </a:bodyPr>
          <a:lstStyle>
            <a:lvl1pPr algn="r" defTabSz="153988">
              <a:defRPr sz="200" smtClean="0">
                <a:latin typeface="Arial"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2895600" y="514350"/>
            <a:ext cx="3429000"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22338" y="3257550"/>
            <a:ext cx="737552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5417" tIns="7708" rIns="15417" bIns="77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6513513"/>
            <a:ext cx="399573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5417" tIns="7708" rIns="15417" bIns="7708" numCol="1" anchor="b" anchorCtr="0" compatLnSpc="1">
            <a:prstTxWarp prst="textNoShape">
              <a:avLst/>
            </a:prstTxWarp>
          </a:bodyPr>
          <a:lstStyle>
            <a:lvl1pPr defTabSz="153988">
              <a:defRPr sz="200" smtClean="0">
                <a:latin typeface="Arial"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5222875" y="6513513"/>
            <a:ext cx="399573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5417" tIns="7708" rIns="15417" bIns="7708" numCol="1" anchor="b" anchorCtr="0" compatLnSpc="1">
            <a:prstTxWarp prst="textNoShape">
              <a:avLst/>
            </a:prstTxWarp>
          </a:bodyPr>
          <a:lstStyle>
            <a:lvl1pPr algn="r" defTabSz="153988">
              <a:defRPr sz="200" smtClean="0">
                <a:latin typeface="Arial" charset="0"/>
                <a:cs typeface="+mn-cs"/>
              </a:defRPr>
            </a:lvl1pPr>
          </a:lstStyle>
          <a:p>
            <a:pPr>
              <a:defRPr/>
            </a:pPr>
            <a:fld id="{515F40B2-E3AE-A24D-8C2C-2DE643CFC917}" type="slidenum">
              <a:rPr lang="en-US"/>
              <a:pPr>
                <a:defRPr/>
              </a:pPr>
              <a:t>‹#›</a:t>
            </a:fld>
            <a:endParaRPr lang="en-US"/>
          </a:p>
        </p:txBody>
      </p:sp>
    </p:spTree>
    <p:extLst>
      <p:ext uri="{BB962C8B-B14F-4D97-AF65-F5344CB8AC3E}">
        <p14:creationId xmlns:p14="http://schemas.microsoft.com/office/powerpoint/2010/main" val="1197076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1930063"/>
            <a:ext cx="43526075" cy="8232775"/>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21763038"/>
            <a:ext cx="35845750" cy="98139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0149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404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964438" y="1533525"/>
            <a:ext cx="10240962" cy="3389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39963" y="1533525"/>
            <a:ext cx="30572075" cy="3389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495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706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4679275"/>
            <a:ext cx="43526075" cy="76263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6278225"/>
            <a:ext cx="43526075" cy="84010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0495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39963" y="7445375"/>
            <a:ext cx="6958012" cy="2797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350375" y="7445375"/>
            <a:ext cx="6959600" cy="2797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9731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538288"/>
            <a:ext cx="46085125"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8596313"/>
            <a:ext cx="22625050" cy="3582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2179300"/>
            <a:ext cx="22625050" cy="2212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8596313"/>
            <a:ext cx="22632988" cy="3582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2179300"/>
            <a:ext cx="22632988" cy="2212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559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80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62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528763"/>
            <a:ext cx="16846550" cy="650716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528763"/>
            <a:ext cx="28625800" cy="32777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8035925"/>
            <a:ext cx="16846550" cy="26269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333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6882725"/>
            <a:ext cx="30724475" cy="31750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5" y="3432175"/>
            <a:ext cx="30724475" cy="23042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0036175" y="30057725"/>
            <a:ext cx="30724475" cy="4506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85996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6325" y="1533525"/>
            <a:ext cx="35779075"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511833" tIns="255914" rIns="511833" bIns="255914" numCol="1" anchor="t"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2239963" y="7445375"/>
            <a:ext cx="14070012" cy="2797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511833" tIns="255914" rIns="511833" bIns="2559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8" name="Picture 11" descr="JCU-seal 5x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027850" y="866775"/>
            <a:ext cx="5146675"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3" descr="JCU_logo_CMY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6213" y="1000125"/>
            <a:ext cx="705485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16513" rtl="0" eaLnBrk="1" fontAlgn="base" hangingPunct="1">
        <a:spcBef>
          <a:spcPct val="0"/>
        </a:spcBef>
        <a:spcAft>
          <a:spcPct val="0"/>
        </a:spcAft>
        <a:defRPr sz="15200">
          <a:solidFill>
            <a:schemeClr val="tx2"/>
          </a:solidFill>
          <a:latin typeface="+mj-lt"/>
          <a:ea typeface="+mj-ea"/>
          <a:cs typeface="ＭＳ Ｐゴシック" charset="0"/>
        </a:defRPr>
      </a:lvl1pPr>
      <a:lvl2pPr algn="ctr" defTabSz="5116513" rtl="0" eaLnBrk="1" fontAlgn="base" hangingPunct="1">
        <a:spcBef>
          <a:spcPct val="0"/>
        </a:spcBef>
        <a:spcAft>
          <a:spcPct val="0"/>
        </a:spcAft>
        <a:defRPr sz="15200">
          <a:solidFill>
            <a:schemeClr val="tx2"/>
          </a:solidFill>
          <a:latin typeface="Times New Roman" charset="0"/>
          <a:ea typeface="ＭＳ Ｐゴシック" charset="0"/>
          <a:cs typeface="ＭＳ Ｐゴシック" charset="0"/>
        </a:defRPr>
      </a:lvl2pPr>
      <a:lvl3pPr algn="ctr" defTabSz="5116513" rtl="0" eaLnBrk="1" fontAlgn="base" hangingPunct="1">
        <a:spcBef>
          <a:spcPct val="0"/>
        </a:spcBef>
        <a:spcAft>
          <a:spcPct val="0"/>
        </a:spcAft>
        <a:defRPr sz="15200">
          <a:solidFill>
            <a:schemeClr val="tx2"/>
          </a:solidFill>
          <a:latin typeface="Times New Roman" charset="0"/>
          <a:ea typeface="ＭＳ Ｐゴシック" charset="0"/>
          <a:cs typeface="ＭＳ Ｐゴシック" charset="0"/>
        </a:defRPr>
      </a:lvl3pPr>
      <a:lvl4pPr algn="ctr" defTabSz="5116513" rtl="0" eaLnBrk="1" fontAlgn="base" hangingPunct="1">
        <a:spcBef>
          <a:spcPct val="0"/>
        </a:spcBef>
        <a:spcAft>
          <a:spcPct val="0"/>
        </a:spcAft>
        <a:defRPr sz="15200">
          <a:solidFill>
            <a:schemeClr val="tx2"/>
          </a:solidFill>
          <a:latin typeface="Times New Roman" charset="0"/>
          <a:ea typeface="ＭＳ Ｐゴシック" charset="0"/>
          <a:cs typeface="ＭＳ Ｐゴシック" charset="0"/>
        </a:defRPr>
      </a:lvl4pPr>
      <a:lvl5pPr algn="ctr" defTabSz="5116513" rtl="0" eaLnBrk="1" fontAlgn="base" hangingPunct="1">
        <a:spcBef>
          <a:spcPct val="0"/>
        </a:spcBef>
        <a:spcAft>
          <a:spcPct val="0"/>
        </a:spcAft>
        <a:defRPr sz="15200">
          <a:solidFill>
            <a:schemeClr val="tx2"/>
          </a:solidFill>
          <a:latin typeface="Times New Roman" charset="0"/>
          <a:ea typeface="ＭＳ Ｐゴシック" charset="0"/>
          <a:cs typeface="ＭＳ Ｐゴシック" charset="0"/>
        </a:defRPr>
      </a:lvl5pPr>
      <a:lvl6pPr marL="457200" algn="ctr" defTabSz="5116513" rtl="0" eaLnBrk="1" fontAlgn="base" hangingPunct="1">
        <a:spcBef>
          <a:spcPct val="0"/>
        </a:spcBef>
        <a:spcAft>
          <a:spcPct val="0"/>
        </a:spcAft>
        <a:defRPr sz="15200">
          <a:solidFill>
            <a:schemeClr val="tx2"/>
          </a:solidFill>
          <a:latin typeface="Times New Roman" charset="0"/>
          <a:ea typeface="ＭＳ Ｐゴシック" charset="0"/>
        </a:defRPr>
      </a:lvl6pPr>
      <a:lvl7pPr marL="914400" algn="ctr" defTabSz="5116513" rtl="0" eaLnBrk="1" fontAlgn="base" hangingPunct="1">
        <a:spcBef>
          <a:spcPct val="0"/>
        </a:spcBef>
        <a:spcAft>
          <a:spcPct val="0"/>
        </a:spcAft>
        <a:defRPr sz="15200">
          <a:solidFill>
            <a:schemeClr val="tx2"/>
          </a:solidFill>
          <a:latin typeface="Times New Roman" charset="0"/>
          <a:ea typeface="ＭＳ Ｐゴシック" charset="0"/>
        </a:defRPr>
      </a:lvl7pPr>
      <a:lvl8pPr marL="1371600" algn="ctr" defTabSz="5116513" rtl="0" eaLnBrk="1" fontAlgn="base" hangingPunct="1">
        <a:spcBef>
          <a:spcPct val="0"/>
        </a:spcBef>
        <a:spcAft>
          <a:spcPct val="0"/>
        </a:spcAft>
        <a:defRPr sz="15200">
          <a:solidFill>
            <a:schemeClr val="tx2"/>
          </a:solidFill>
          <a:latin typeface="Times New Roman" charset="0"/>
          <a:ea typeface="ＭＳ Ｐゴシック" charset="0"/>
        </a:defRPr>
      </a:lvl8pPr>
      <a:lvl9pPr marL="1828800" algn="ctr" defTabSz="5116513" rtl="0" eaLnBrk="1" fontAlgn="base" hangingPunct="1">
        <a:spcBef>
          <a:spcPct val="0"/>
        </a:spcBef>
        <a:spcAft>
          <a:spcPct val="0"/>
        </a:spcAft>
        <a:defRPr sz="15200">
          <a:solidFill>
            <a:schemeClr val="tx2"/>
          </a:solidFill>
          <a:latin typeface="Times New Roman" charset="0"/>
          <a:ea typeface="ＭＳ Ｐゴシック" charset="0"/>
        </a:defRPr>
      </a:lvl9pPr>
    </p:titleStyle>
    <p:bodyStyle>
      <a:lvl1pPr marL="855663" indent="-855663" algn="l" defTabSz="5116513" rtl="0" eaLnBrk="1" fontAlgn="base" hangingPunct="1">
        <a:spcBef>
          <a:spcPct val="20000"/>
        </a:spcBef>
        <a:spcAft>
          <a:spcPct val="0"/>
        </a:spcAft>
        <a:buChar char="•"/>
        <a:defRPr sz="5400">
          <a:solidFill>
            <a:schemeClr val="tx1"/>
          </a:solidFill>
          <a:latin typeface="+mn-lt"/>
          <a:ea typeface="+mn-ea"/>
          <a:cs typeface="ＭＳ Ｐゴシック" charset="0"/>
        </a:defRPr>
      </a:lvl1pPr>
      <a:lvl2pPr marL="2316163" indent="-941388" algn="l" defTabSz="5116513" rtl="0" eaLnBrk="1" fontAlgn="base" hangingPunct="1">
        <a:spcBef>
          <a:spcPct val="20000"/>
        </a:spcBef>
        <a:spcAft>
          <a:spcPct val="0"/>
        </a:spcAft>
        <a:buChar char="–"/>
        <a:defRPr sz="5400">
          <a:solidFill>
            <a:schemeClr val="tx1"/>
          </a:solidFill>
          <a:latin typeface="+mn-lt"/>
          <a:ea typeface="+mn-ea"/>
        </a:defRPr>
      </a:lvl2pPr>
      <a:lvl3pPr marL="3656013" indent="-890588" algn="l" defTabSz="5116513" rtl="0" eaLnBrk="1" fontAlgn="base" hangingPunct="1">
        <a:spcBef>
          <a:spcPct val="20000"/>
        </a:spcBef>
        <a:spcAft>
          <a:spcPct val="0"/>
        </a:spcAft>
        <a:buChar char="•"/>
        <a:defRPr sz="4900">
          <a:solidFill>
            <a:schemeClr val="tx1"/>
          </a:solidFill>
          <a:latin typeface="+mn-lt"/>
          <a:ea typeface="+mn-ea"/>
        </a:defRPr>
      </a:lvl3pPr>
      <a:lvl4pPr marL="5056188" indent="-898525" algn="l" defTabSz="5116513" rtl="0" eaLnBrk="1" fontAlgn="base" hangingPunct="1">
        <a:spcBef>
          <a:spcPct val="20000"/>
        </a:spcBef>
        <a:spcAft>
          <a:spcPct val="0"/>
        </a:spcAft>
        <a:buChar char="–"/>
        <a:defRPr sz="4900">
          <a:solidFill>
            <a:schemeClr val="tx1"/>
          </a:solidFill>
          <a:latin typeface="+mn-lt"/>
          <a:ea typeface="+mn-ea"/>
        </a:defRPr>
      </a:lvl4pPr>
      <a:lvl5pPr marL="6396038" indent="-925513" algn="l" defTabSz="5116513" rtl="0" eaLnBrk="1" fontAlgn="base" hangingPunct="1">
        <a:spcBef>
          <a:spcPct val="20000"/>
        </a:spcBef>
        <a:spcAft>
          <a:spcPct val="0"/>
        </a:spcAft>
        <a:buChar char="»"/>
        <a:defRPr sz="4900">
          <a:solidFill>
            <a:schemeClr val="tx1"/>
          </a:solidFill>
          <a:latin typeface="+mn-lt"/>
          <a:ea typeface="+mn-ea"/>
        </a:defRPr>
      </a:lvl5pPr>
      <a:lvl6pPr marL="6853238" indent="-925513" algn="l" defTabSz="5116513" rtl="0" eaLnBrk="1" fontAlgn="base" hangingPunct="1">
        <a:spcBef>
          <a:spcPct val="20000"/>
        </a:spcBef>
        <a:spcAft>
          <a:spcPct val="0"/>
        </a:spcAft>
        <a:buChar char="»"/>
        <a:defRPr sz="4900">
          <a:solidFill>
            <a:schemeClr val="tx1"/>
          </a:solidFill>
          <a:latin typeface="+mn-lt"/>
          <a:ea typeface="+mn-ea"/>
        </a:defRPr>
      </a:lvl6pPr>
      <a:lvl7pPr marL="7310438" indent="-925513" algn="l" defTabSz="5116513" rtl="0" eaLnBrk="1" fontAlgn="base" hangingPunct="1">
        <a:spcBef>
          <a:spcPct val="20000"/>
        </a:spcBef>
        <a:spcAft>
          <a:spcPct val="0"/>
        </a:spcAft>
        <a:buChar char="»"/>
        <a:defRPr sz="4900">
          <a:solidFill>
            <a:schemeClr val="tx1"/>
          </a:solidFill>
          <a:latin typeface="+mn-lt"/>
          <a:ea typeface="+mn-ea"/>
        </a:defRPr>
      </a:lvl7pPr>
      <a:lvl8pPr marL="7767638" indent="-925513" algn="l" defTabSz="5116513" rtl="0" eaLnBrk="1" fontAlgn="base" hangingPunct="1">
        <a:spcBef>
          <a:spcPct val="20000"/>
        </a:spcBef>
        <a:spcAft>
          <a:spcPct val="0"/>
        </a:spcAft>
        <a:buChar char="»"/>
        <a:defRPr sz="4900">
          <a:solidFill>
            <a:schemeClr val="tx1"/>
          </a:solidFill>
          <a:latin typeface="+mn-lt"/>
          <a:ea typeface="+mn-ea"/>
        </a:defRPr>
      </a:lvl8pPr>
      <a:lvl9pPr marL="8224838" indent="-925513" algn="l" defTabSz="5116513" rtl="0" eaLnBrk="1" fontAlgn="base" hangingPunct="1">
        <a:spcBef>
          <a:spcPct val="20000"/>
        </a:spcBef>
        <a:spcAft>
          <a:spcPct val="0"/>
        </a:spcAft>
        <a:buChar char="»"/>
        <a:defRPr sz="49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0-www.ncbi.nlm.nih.gov.library.jcu.edu/core/lw/2.0/html/tileshop_pmc/tileshop_pmc_inline.html?title=Click%20on%20image%20to%20zoom&amp;p=PMC3&amp;id=4267163_ECAM2014-512081.003.jpg" TargetMode="External"/><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773988" y="919163"/>
            <a:ext cx="36177537" cy="5222875"/>
          </a:xfrm>
        </p:spPr>
        <p:txBody>
          <a:bodyPr/>
          <a:lstStyle/>
          <a:p>
            <a:pPr eaLnBrk="1" hangingPunct="1">
              <a:defRPr/>
            </a:pPr>
            <a:r>
              <a:rPr lang="en-US" sz="10000" b="1" dirty="0" smtClean="0">
                <a:cs typeface="+mj-cs"/>
              </a:rPr>
              <a:t>Is Green Tea the Panacea We’ve Been Searching For?</a:t>
            </a:r>
            <a:br>
              <a:rPr lang="en-US" sz="10000" b="1" dirty="0" smtClean="0">
                <a:cs typeface="+mj-cs"/>
              </a:rPr>
            </a:br>
            <a:r>
              <a:rPr lang="en-US" sz="10000" b="1" dirty="0" smtClean="0">
                <a:cs typeface="+mj-cs"/>
              </a:rPr>
              <a:t>A Review of the Scientific Literature on Green Tea in Health</a:t>
            </a:r>
            <a:br>
              <a:rPr lang="en-US" sz="10000" b="1" dirty="0" smtClean="0">
                <a:cs typeface="+mj-cs"/>
              </a:rPr>
            </a:br>
            <a:r>
              <a:rPr lang="en-US" sz="7000" dirty="0" smtClean="0">
                <a:cs typeface="+mj-cs"/>
              </a:rPr>
              <a:t>Eleanor L. Axson, Undergraduate Honors; Adviser: Dr. James Lissemore, Department of Biology</a:t>
            </a:r>
          </a:p>
        </p:txBody>
      </p:sp>
      <p:sp>
        <p:nvSpPr>
          <p:cNvPr id="2" name="Rectangle 1"/>
          <p:cNvSpPr/>
          <p:nvPr/>
        </p:nvSpPr>
        <p:spPr bwMode="auto">
          <a:xfrm>
            <a:off x="846138" y="6350000"/>
            <a:ext cx="22253575" cy="11936992"/>
          </a:xfrm>
          <a:prstGeom prst="rect">
            <a:avLst/>
          </a:prstGeom>
          <a:solidFill>
            <a:schemeClr val="accent6"/>
          </a:solidFill>
          <a:ln w="9525" cap="flat" cmpd="sng" algn="ctr">
            <a:noFill/>
            <a:prstDash val="solid"/>
            <a:round/>
            <a:headEnd type="none" w="med" len="med"/>
            <a:tailEnd type="none" w="med" len="med"/>
          </a:ln>
          <a:effectLst/>
        </p:spPr>
        <p:txBody>
          <a:bodyPr/>
          <a:lstStyle/>
          <a:p>
            <a:pPr algn="ctr" defTabSz="5116513">
              <a:defRPr/>
            </a:pPr>
            <a:endParaRPr lang="en-US" sz="9600" b="1" dirty="0">
              <a:solidFill>
                <a:schemeClr val="bg1"/>
              </a:solidFill>
              <a:cs typeface="+mn-cs"/>
            </a:endParaRPr>
          </a:p>
        </p:txBody>
      </p:sp>
      <p:sp>
        <p:nvSpPr>
          <p:cNvPr id="3076" name="Rectangle 242"/>
          <p:cNvSpPr>
            <a:spLocks noChangeArrowheads="1"/>
          </p:cNvSpPr>
          <p:nvPr/>
        </p:nvSpPr>
        <p:spPr bwMode="auto">
          <a:xfrm>
            <a:off x="23623588" y="6315074"/>
            <a:ext cx="26841450" cy="14003805"/>
          </a:xfrm>
          <a:prstGeom prst="rect">
            <a:avLst/>
          </a:prstGeom>
          <a:solidFill>
            <a:srgbClr val="FFCD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5116513"/>
            <a:endParaRPr lang="en-US" sz="9600" b="1">
              <a:solidFill>
                <a:schemeClr val="bg1"/>
              </a:solidFill>
            </a:endParaRPr>
          </a:p>
        </p:txBody>
      </p:sp>
      <p:graphicFrame>
        <p:nvGraphicFramePr>
          <p:cNvPr id="247" name="Chart 246"/>
          <p:cNvGraphicFramePr/>
          <p:nvPr>
            <p:extLst>
              <p:ext uri="{D42A27DB-BD31-4B8C-83A1-F6EECF244321}">
                <p14:modId xmlns:p14="http://schemas.microsoft.com/office/powerpoint/2010/main" val="1195831954"/>
              </p:ext>
            </p:extLst>
          </p:nvPr>
        </p:nvGraphicFramePr>
        <p:xfrm>
          <a:off x="24477210" y="7004492"/>
          <a:ext cx="24987522" cy="12721754"/>
        </p:xfrm>
        <a:graphic>
          <a:graphicData uri="http://schemas.openxmlformats.org/drawingml/2006/chart">
            <c:chart xmlns:c="http://schemas.openxmlformats.org/drawingml/2006/chart" xmlns:r="http://schemas.openxmlformats.org/officeDocument/2006/relationships" r:id="rId2"/>
          </a:graphicData>
        </a:graphic>
      </p:graphicFrame>
      <p:sp>
        <p:nvSpPr>
          <p:cNvPr id="248" name="Rectangle 247"/>
          <p:cNvSpPr/>
          <p:nvPr/>
        </p:nvSpPr>
        <p:spPr bwMode="auto">
          <a:xfrm>
            <a:off x="23614063" y="26114347"/>
            <a:ext cx="26835100" cy="12136438"/>
          </a:xfrm>
          <a:prstGeom prst="rect">
            <a:avLst/>
          </a:prstGeom>
          <a:solidFill>
            <a:schemeClr val="accent6"/>
          </a:solidFill>
          <a:ln w="9525" cap="flat" cmpd="sng" algn="ctr">
            <a:noFill/>
            <a:prstDash val="solid"/>
            <a:round/>
            <a:headEnd type="none" w="med" len="med"/>
            <a:tailEnd type="none" w="med" len="med"/>
          </a:ln>
          <a:effectLst/>
        </p:spPr>
        <p:txBody>
          <a:bodyPr/>
          <a:lstStyle/>
          <a:p>
            <a:pPr algn="ctr" defTabSz="5116513">
              <a:defRPr/>
            </a:pPr>
            <a:endParaRPr lang="en-US" sz="9600" b="1" dirty="0">
              <a:solidFill>
                <a:schemeClr val="bg1"/>
              </a:solidFill>
              <a:cs typeface="+mn-cs"/>
            </a:endParaRPr>
          </a:p>
        </p:txBody>
      </p:sp>
      <p:sp>
        <p:nvSpPr>
          <p:cNvPr id="249" name="Rectangle 248"/>
          <p:cNvSpPr/>
          <p:nvPr/>
        </p:nvSpPr>
        <p:spPr bwMode="auto">
          <a:xfrm>
            <a:off x="24328438" y="26835072"/>
            <a:ext cx="25358725" cy="10653713"/>
          </a:xfrm>
          <a:prstGeom prst="rect">
            <a:avLst/>
          </a:prstGeom>
          <a:solidFill>
            <a:schemeClr val="bg1"/>
          </a:solidFill>
          <a:ln w="9525" cap="flat" cmpd="sng" algn="ctr">
            <a:noFill/>
            <a:prstDash val="solid"/>
            <a:round/>
            <a:headEnd type="none" w="med" len="med"/>
            <a:tailEnd type="none" w="med" len="med"/>
          </a:ln>
          <a:effectLst/>
        </p:spPr>
        <p:txBody>
          <a:bodyPr/>
          <a:lstStyle/>
          <a:p>
            <a:pPr algn="ctr" defTabSz="5116513">
              <a:defRPr/>
            </a:pPr>
            <a:endParaRPr lang="en-US" sz="1000" b="1" dirty="0">
              <a:solidFill>
                <a:srgbClr val="000000"/>
              </a:solidFill>
              <a:cs typeface="+mn-cs"/>
            </a:endParaRPr>
          </a:p>
          <a:p>
            <a:pPr algn="ctr" defTabSz="5116513">
              <a:defRPr/>
            </a:pPr>
            <a:r>
              <a:rPr lang="en-US" sz="8000" b="1" dirty="0">
                <a:solidFill>
                  <a:srgbClr val="000000"/>
                </a:solidFill>
                <a:cs typeface="+mn-cs"/>
              </a:rPr>
              <a:t>Conclusions</a:t>
            </a:r>
          </a:p>
          <a:p>
            <a:pPr marL="685800" indent="-685800" algn="just" defTabSz="5116513">
              <a:buFont typeface="Wingdings" charset="2"/>
              <a:buChar char="²"/>
              <a:defRPr/>
            </a:pPr>
            <a:r>
              <a:rPr lang="en-US" dirty="0">
                <a:solidFill>
                  <a:srgbClr val="000000"/>
                </a:solidFill>
                <a:cs typeface="+mn-cs"/>
              </a:rPr>
              <a:t>Strong epidemiological data supports the idea that green tea provides beneficial health effects in many health </a:t>
            </a:r>
            <a:r>
              <a:rPr lang="en-US" dirty="0" smtClean="0">
                <a:solidFill>
                  <a:srgbClr val="000000"/>
                </a:solidFill>
                <a:cs typeface="+mn-cs"/>
              </a:rPr>
              <a:t>conditions, but only modest </a:t>
            </a:r>
            <a:r>
              <a:rPr lang="en-US" dirty="0">
                <a:solidFill>
                  <a:srgbClr val="000000"/>
                </a:solidFill>
                <a:cs typeface="+mn-cs"/>
              </a:rPr>
              <a:t>results </a:t>
            </a:r>
            <a:r>
              <a:rPr lang="en-US" dirty="0" smtClean="0">
                <a:solidFill>
                  <a:srgbClr val="000000"/>
                </a:solidFill>
                <a:cs typeface="+mn-cs"/>
              </a:rPr>
              <a:t>in </a:t>
            </a:r>
            <a:r>
              <a:rPr lang="en-US" dirty="0">
                <a:solidFill>
                  <a:srgbClr val="000000"/>
                </a:solidFill>
                <a:cs typeface="+mn-cs"/>
              </a:rPr>
              <a:t>NIH-funded clinical trials.</a:t>
            </a:r>
          </a:p>
          <a:p>
            <a:pPr marL="685800" indent="-685800" algn="just" defTabSz="5116513">
              <a:buFont typeface="Wingdings" charset="2"/>
              <a:buChar char="²"/>
              <a:defRPr/>
            </a:pPr>
            <a:r>
              <a:rPr lang="en-US" dirty="0">
                <a:solidFill>
                  <a:srgbClr val="000000"/>
                </a:solidFill>
                <a:cs typeface="+mn-cs"/>
              </a:rPr>
              <a:t>Bioavailability of EGCG, green tea’s main polyphenol, is poorly understood.</a:t>
            </a:r>
          </a:p>
          <a:p>
            <a:pPr marL="685800" indent="-685800" algn="just" defTabSz="5116513">
              <a:buFont typeface="Wingdings" charset="2"/>
              <a:buChar char="²"/>
              <a:defRPr/>
            </a:pPr>
            <a:r>
              <a:rPr lang="en-US" dirty="0">
                <a:solidFill>
                  <a:srgbClr val="000000"/>
                </a:solidFill>
                <a:cs typeface="+mn-cs"/>
              </a:rPr>
              <a:t>There is inconsistent EGCG concentrations within the same amount of green tea.</a:t>
            </a:r>
          </a:p>
          <a:p>
            <a:pPr marL="685800" indent="-685800" algn="just" defTabSz="5116513">
              <a:buFont typeface="Wingdings" charset="2"/>
              <a:buChar char="²"/>
              <a:defRPr/>
            </a:pPr>
            <a:r>
              <a:rPr lang="en-US" dirty="0">
                <a:solidFill>
                  <a:srgbClr val="000000"/>
                </a:solidFill>
                <a:cs typeface="+mn-cs"/>
              </a:rPr>
              <a:t>Laboratory studies use large doses of EGCG not possible from drinking green tea </a:t>
            </a:r>
            <a:r>
              <a:rPr lang="en-US" dirty="0" smtClean="0">
                <a:solidFill>
                  <a:srgbClr val="000000"/>
                </a:solidFill>
                <a:cs typeface="+mn-cs"/>
              </a:rPr>
              <a:t>alone.</a:t>
            </a:r>
            <a:endParaRPr lang="en-US" dirty="0">
              <a:solidFill>
                <a:srgbClr val="000000"/>
              </a:solidFill>
              <a:cs typeface="+mn-cs"/>
            </a:endParaRPr>
          </a:p>
          <a:p>
            <a:pPr marL="685800" indent="-685800" algn="just" defTabSz="5116513">
              <a:buFont typeface="Wingdings" charset="2"/>
              <a:buChar char="²"/>
              <a:defRPr/>
            </a:pPr>
            <a:r>
              <a:rPr lang="en-US" dirty="0">
                <a:solidFill>
                  <a:srgbClr val="000000"/>
                </a:solidFill>
                <a:cs typeface="+mn-cs"/>
              </a:rPr>
              <a:t>Large doses of EGCG have been implicated in causing liver damage.</a:t>
            </a:r>
          </a:p>
          <a:p>
            <a:pPr marL="685800" indent="-685800" algn="just" defTabSz="5116513">
              <a:buFont typeface="Wingdings" charset="2"/>
              <a:buChar char="²"/>
              <a:defRPr/>
            </a:pPr>
            <a:r>
              <a:rPr lang="en-US" dirty="0">
                <a:solidFill>
                  <a:srgbClr val="000000"/>
                </a:solidFill>
                <a:cs typeface="+mn-cs"/>
              </a:rPr>
              <a:t>The non-specific nature of green tea polyphenols leads to questions of pan-assay interference.</a:t>
            </a:r>
          </a:p>
          <a:p>
            <a:pPr algn="just" defTabSz="5116513">
              <a:defRPr/>
            </a:pPr>
            <a:endParaRPr lang="en-US" sz="2800" dirty="0">
              <a:solidFill>
                <a:srgbClr val="000000"/>
              </a:solidFill>
              <a:cs typeface="+mn-cs"/>
            </a:endParaRPr>
          </a:p>
          <a:p>
            <a:pPr algn="ctr" defTabSz="5116513">
              <a:defRPr/>
            </a:pPr>
            <a:r>
              <a:rPr lang="en-US" sz="6000" b="1" dirty="0"/>
              <a:t>In the absence of convincing mechanisms and consistent dosing, it is difficult to see green tea, or any of its components, rising to pharmaceutical status. </a:t>
            </a:r>
            <a:endParaRPr lang="en-US" sz="6000" b="1" dirty="0">
              <a:solidFill>
                <a:srgbClr val="000000"/>
              </a:solidFill>
              <a:cs typeface="+mn-cs"/>
            </a:endParaRPr>
          </a:p>
        </p:txBody>
      </p:sp>
      <p:sp>
        <p:nvSpPr>
          <p:cNvPr id="3080" name="Rectangle 250"/>
          <p:cNvSpPr>
            <a:spLocks noChangeArrowheads="1"/>
          </p:cNvSpPr>
          <p:nvPr/>
        </p:nvSpPr>
        <p:spPr bwMode="auto">
          <a:xfrm>
            <a:off x="846138" y="20885122"/>
            <a:ext cx="12849225" cy="11988800"/>
          </a:xfrm>
          <a:prstGeom prst="rect">
            <a:avLst/>
          </a:prstGeom>
          <a:solidFill>
            <a:srgbClr val="FFCD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5116513"/>
            <a:endParaRPr lang="en-US" sz="9600" b="1">
              <a:solidFill>
                <a:schemeClr val="bg1"/>
              </a:solidFill>
            </a:endParaRPr>
          </a:p>
        </p:txBody>
      </p:sp>
      <p:pic>
        <p:nvPicPr>
          <p:cNvPr id="3081" name="Picture 249" descr="An external file that holds a picture, illustration, etc.&#10;Object name is ECAM2014-512081.00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8438" y="22337685"/>
            <a:ext cx="11677650" cy="1005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251"/>
          <p:cNvSpPr>
            <a:spLocks noChangeArrowheads="1"/>
          </p:cNvSpPr>
          <p:nvPr/>
        </p:nvSpPr>
        <p:spPr bwMode="auto">
          <a:xfrm>
            <a:off x="833438" y="33331122"/>
            <a:ext cx="22264687" cy="4933950"/>
          </a:xfrm>
          <a:prstGeom prst="rect">
            <a:avLst/>
          </a:prstGeom>
          <a:solidFill>
            <a:srgbClr val="FFCD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5116513"/>
            <a:endParaRPr lang="en-US" sz="9600" b="1">
              <a:solidFill>
                <a:schemeClr val="bg1"/>
              </a:solidFill>
            </a:endParaRPr>
          </a:p>
        </p:txBody>
      </p:sp>
      <p:sp>
        <p:nvSpPr>
          <p:cNvPr id="3083" name="TextBox 239"/>
          <p:cNvSpPr txBox="1">
            <a:spLocks noChangeArrowheads="1"/>
          </p:cNvSpPr>
          <p:nvPr/>
        </p:nvSpPr>
        <p:spPr bwMode="auto">
          <a:xfrm>
            <a:off x="1476375" y="21445510"/>
            <a:ext cx="11669713"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Times New Roman" charset="0"/>
                <a:ea typeface="ＭＳ Ｐゴシック" charset="0"/>
                <a:cs typeface="ＭＳ Ｐゴシック" charset="0"/>
              </a:defRPr>
            </a:lvl1pPr>
            <a:lvl2pPr marL="742950" indent="-285750" eaLnBrk="0" hangingPunct="0">
              <a:defRPr sz="5400">
                <a:solidFill>
                  <a:schemeClr val="tx1"/>
                </a:solidFill>
                <a:latin typeface="Times New Roman" charset="0"/>
                <a:ea typeface="ＭＳ Ｐゴシック" charset="0"/>
              </a:defRPr>
            </a:lvl2pPr>
            <a:lvl3pPr marL="1143000" indent="-228600" eaLnBrk="0" hangingPunct="0">
              <a:defRPr sz="5400">
                <a:solidFill>
                  <a:schemeClr val="tx1"/>
                </a:solidFill>
                <a:latin typeface="Times New Roman" charset="0"/>
                <a:ea typeface="ＭＳ Ｐゴシック" charset="0"/>
              </a:defRPr>
            </a:lvl3pPr>
            <a:lvl4pPr marL="1600200" indent="-228600" eaLnBrk="0" hangingPunct="0">
              <a:defRPr sz="5400">
                <a:solidFill>
                  <a:schemeClr val="tx1"/>
                </a:solidFill>
                <a:latin typeface="Times New Roman" charset="0"/>
                <a:ea typeface="ＭＳ Ｐゴシック" charset="0"/>
              </a:defRPr>
            </a:lvl4pPr>
            <a:lvl5pPr marL="2057400" indent="-228600" eaLnBrk="0" hangingPunct="0">
              <a:defRPr sz="5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400">
                <a:solidFill>
                  <a:schemeClr val="tx1"/>
                </a:solidFill>
                <a:latin typeface="Times New Roman" charset="0"/>
                <a:ea typeface="ＭＳ Ｐゴシック" charset="0"/>
              </a:defRPr>
            </a:lvl9pPr>
          </a:lstStyle>
          <a:p>
            <a:pPr algn="ctr" eaLnBrk="1" hangingPunct="1"/>
            <a:r>
              <a:rPr lang="en-US" b="1"/>
              <a:t>15 Polyphenols, 200 Targets</a:t>
            </a:r>
          </a:p>
        </p:txBody>
      </p:sp>
      <p:sp>
        <p:nvSpPr>
          <p:cNvPr id="3084" name="Rectangle 253"/>
          <p:cNvSpPr>
            <a:spLocks noChangeArrowheads="1"/>
          </p:cNvSpPr>
          <p:nvPr/>
        </p:nvSpPr>
        <p:spPr bwMode="auto">
          <a:xfrm>
            <a:off x="14038263" y="20896235"/>
            <a:ext cx="9061450" cy="11979275"/>
          </a:xfrm>
          <a:prstGeom prst="rect">
            <a:avLst/>
          </a:prstGeom>
          <a:solidFill>
            <a:srgbClr val="FFCD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5116513"/>
            <a:endParaRPr lang="en-US" sz="9600" b="1">
              <a:solidFill>
                <a:schemeClr val="bg1"/>
              </a:solidFill>
            </a:endParaRPr>
          </a:p>
        </p:txBody>
      </p:sp>
      <p:sp>
        <p:nvSpPr>
          <p:cNvPr id="255" name="Rectangle 254"/>
          <p:cNvSpPr/>
          <p:nvPr/>
        </p:nvSpPr>
        <p:spPr bwMode="auto">
          <a:xfrm>
            <a:off x="23623588" y="20911585"/>
            <a:ext cx="26839862" cy="4600575"/>
          </a:xfrm>
          <a:prstGeom prst="rect">
            <a:avLst/>
          </a:prstGeom>
          <a:solidFill>
            <a:schemeClr val="accent6"/>
          </a:solidFill>
          <a:ln w="9525" cap="flat" cmpd="sng" algn="ctr">
            <a:noFill/>
            <a:prstDash val="solid"/>
            <a:round/>
            <a:headEnd type="none" w="med" len="med"/>
            <a:tailEnd type="none" w="med" len="med"/>
          </a:ln>
          <a:effectLst/>
        </p:spPr>
        <p:txBody>
          <a:bodyPr/>
          <a:lstStyle/>
          <a:p>
            <a:pPr algn="ctr" defTabSz="5116513">
              <a:defRPr/>
            </a:pPr>
            <a:endParaRPr lang="en-US" sz="9600" b="1" dirty="0">
              <a:solidFill>
                <a:schemeClr val="bg1"/>
              </a:solidFill>
              <a:cs typeface="+mn-cs"/>
            </a:endParaRPr>
          </a:p>
        </p:txBody>
      </p:sp>
      <p:sp>
        <p:nvSpPr>
          <p:cNvPr id="3086" name="TextBox 256"/>
          <p:cNvSpPr txBox="1">
            <a:spLocks noChangeArrowheads="1"/>
          </p:cNvSpPr>
          <p:nvPr/>
        </p:nvSpPr>
        <p:spPr bwMode="auto">
          <a:xfrm>
            <a:off x="10555288" y="32024610"/>
            <a:ext cx="25050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Times New Roman" charset="0"/>
                <a:ea typeface="ＭＳ Ｐゴシック" charset="0"/>
                <a:cs typeface="ＭＳ Ｐゴシック" charset="0"/>
              </a:defRPr>
            </a:lvl1pPr>
            <a:lvl2pPr marL="742950" indent="-285750" eaLnBrk="0" hangingPunct="0">
              <a:defRPr sz="5400">
                <a:solidFill>
                  <a:schemeClr val="tx1"/>
                </a:solidFill>
                <a:latin typeface="Times New Roman" charset="0"/>
                <a:ea typeface="ＭＳ Ｐゴシック" charset="0"/>
              </a:defRPr>
            </a:lvl2pPr>
            <a:lvl3pPr marL="1143000" indent="-228600" eaLnBrk="0" hangingPunct="0">
              <a:defRPr sz="5400">
                <a:solidFill>
                  <a:schemeClr val="tx1"/>
                </a:solidFill>
                <a:latin typeface="Times New Roman" charset="0"/>
                <a:ea typeface="ＭＳ Ｐゴシック" charset="0"/>
              </a:defRPr>
            </a:lvl3pPr>
            <a:lvl4pPr marL="1600200" indent="-228600" eaLnBrk="0" hangingPunct="0">
              <a:defRPr sz="5400">
                <a:solidFill>
                  <a:schemeClr val="tx1"/>
                </a:solidFill>
                <a:latin typeface="Times New Roman" charset="0"/>
                <a:ea typeface="ＭＳ Ｐゴシック" charset="0"/>
              </a:defRPr>
            </a:lvl4pPr>
            <a:lvl5pPr marL="2057400" indent="-228600" eaLnBrk="0" hangingPunct="0">
              <a:defRPr sz="5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400">
                <a:solidFill>
                  <a:schemeClr val="tx1"/>
                </a:solidFill>
                <a:latin typeface="Times New Roman" charset="0"/>
                <a:ea typeface="ＭＳ Ｐゴシック" charset="0"/>
              </a:defRPr>
            </a:lvl9pPr>
          </a:lstStyle>
          <a:p>
            <a:pPr algn="ctr" eaLnBrk="1" hangingPunct="1">
              <a:lnSpc>
                <a:spcPct val="50000"/>
              </a:lnSpc>
            </a:pPr>
            <a:r>
              <a:rPr lang="en-US" sz="2400"/>
              <a:t>Zhang et al. 2014</a:t>
            </a:r>
          </a:p>
        </p:txBody>
      </p:sp>
      <p:sp>
        <p:nvSpPr>
          <p:cNvPr id="3087" name="Rectangle 240"/>
          <p:cNvSpPr>
            <a:spLocks noChangeArrowheads="1"/>
          </p:cNvSpPr>
          <p:nvPr/>
        </p:nvSpPr>
        <p:spPr bwMode="auto">
          <a:xfrm>
            <a:off x="42346563" y="21379898"/>
            <a:ext cx="7342187" cy="36512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r>
              <a:rPr lang="en-US" b="1"/>
              <a:t>Potential Liver Damage</a:t>
            </a:r>
          </a:p>
          <a:p>
            <a:pPr algn="ctr"/>
            <a:r>
              <a:rPr lang="en-US"/>
              <a:t>Typically 400 mg EGCG doses for over one month</a:t>
            </a:r>
          </a:p>
          <a:p>
            <a:pPr algn="ctr"/>
            <a:r>
              <a:rPr lang="en-US" sz="2400"/>
              <a:t>Emoto et al. 2014</a:t>
            </a:r>
          </a:p>
        </p:txBody>
      </p:sp>
      <p:sp>
        <p:nvSpPr>
          <p:cNvPr id="3088" name="Rectangle 259"/>
          <p:cNvSpPr>
            <a:spLocks noChangeArrowheads="1"/>
          </p:cNvSpPr>
          <p:nvPr/>
        </p:nvSpPr>
        <p:spPr bwMode="auto">
          <a:xfrm>
            <a:off x="14584363" y="29940222"/>
            <a:ext cx="7996237" cy="257968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r>
              <a:rPr lang="en-US" b="1"/>
              <a:t>EGCG in Green Tea</a:t>
            </a:r>
          </a:p>
          <a:p>
            <a:pPr algn="ctr"/>
            <a:r>
              <a:rPr lang="en-US"/>
              <a:t>In 100 g, there is 100 fold variation in [EGCG]</a:t>
            </a:r>
          </a:p>
        </p:txBody>
      </p:sp>
      <p:sp>
        <p:nvSpPr>
          <p:cNvPr id="3089" name="Rectangle 260"/>
          <p:cNvSpPr>
            <a:spLocks noChangeArrowheads="1"/>
          </p:cNvSpPr>
          <p:nvPr/>
        </p:nvSpPr>
        <p:spPr bwMode="auto">
          <a:xfrm>
            <a:off x="1422400" y="33715297"/>
            <a:ext cx="8367713" cy="410051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r>
              <a:rPr lang="en-US" b="1"/>
              <a:t>Bone Mineral Density</a:t>
            </a:r>
          </a:p>
          <a:p>
            <a:pPr algn="ctr"/>
            <a:r>
              <a:rPr lang="en-US"/>
              <a:t>EGCG &amp; Tai Chi maintained bone mineral density in postmenopausal women</a:t>
            </a:r>
          </a:p>
          <a:p>
            <a:pPr algn="ctr"/>
            <a:r>
              <a:rPr lang="en-US" sz="2400"/>
              <a:t>Shen et al. 2012</a:t>
            </a:r>
          </a:p>
        </p:txBody>
      </p:sp>
      <p:sp>
        <p:nvSpPr>
          <p:cNvPr id="3090" name="Rectangle 261"/>
          <p:cNvSpPr>
            <a:spLocks noChangeArrowheads="1"/>
          </p:cNvSpPr>
          <p:nvPr/>
        </p:nvSpPr>
        <p:spPr bwMode="auto">
          <a:xfrm>
            <a:off x="10226675" y="33708947"/>
            <a:ext cx="6481763" cy="410051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r>
              <a:rPr lang="en-US" b="1" dirty="0"/>
              <a:t>HPV Infection</a:t>
            </a:r>
          </a:p>
          <a:p>
            <a:pPr algn="ctr"/>
            <a:r>
              <a:rPr lang="en-US" dirty="0"/>
              <a:t>No evidence that </a:t>
            </a:r>
            <a:r>
              <a:rPr lang="en-US" dirty="0" smtClean="0"/>
              <a:t>EGCG </a:t>
            </a:r>
            <a:r>
              <a:rPr lang="en-US" dirty="0"/>
              <a:t>cleared HPV infections</a:t>
            </a:r>
          </a:p>
          <a:p>
            <a:pPr algn="ctr"/>
            <a:r>
              <a:rPr lang="en-US" sz="2400" dirty="0"/>
              <a:t>Garcia et al. 2014</a:t>
            </a:r>
          </a:p>
        </p:txBody>
      </p:sp>
      <p:sp>
        <p:nvSpPr>
          <p:cNvPr id="3091" name="Rectangle 262"/>
          <p:cNvSpPr>
            <a:spLocks noChangeArrowheads="1"/>
          </p:cNvSpPr>
          <p:nvPr/>
        </p:nvSpPr>
        <p:spPr bwMode="auto">
          <a:xfrm>
            <a:off x="17086263" y="33742285"/>
            <a:ext cx="5456237" cy="410051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r>
              <a:rPr lang="en-US" b="1"/>
              <a:t>Leukemia</a:t>
            </a:r>
          </a:p>
          <a:p>
            <a:pPr algn="ctr"/>
            <a:r>
              <a:rPr lang="en-US"/>
              <a:t>EGCG treatment, may stop advance, 70% of pts.</a:t>
            </a:r>
          </a:p>
          <a:p>
            <a:pPr algn="ctr"/>
            <a:r>
              <a:rPr lang="en-US" sz="2400"/>
              <a:t>Shanafelt et al. 2013</a:t>
            </a:r>
          </a:p>
        </p:txBody>
      </p:sp>
      <p:sp>
        <p:nvSpPr>
          <p:cNvPr id="3092" name="Rectangle 265"/>
          <p:cNvSpPr>
            <a:spLocks noChangeArrowheads="1"/>
          </p:cNvSpPr>
          <p:nvPr/>
        </p:nvSpPr>
        <p:spPr bwMode="auto">
          <a:xfrm>
            <a:off x="14558963" y="21293110"/>
            <a:ext cx="8027987" cy="38322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r>
              <a:rPr lang="en-US" b="1" dirty="0"/>
              <a:t>The </a:t>
            </a:r>
            <a:r>
              <a:rPr lang="en-US" b="1" dirty="0" err="1"/>
              <a:t>Ohsaki</a:t>
            </a:r>
            <a:r>
              <a:rPr lang="en-US" b="1" dirty="0"/>
              <a:t> Study</a:t>
            </a:r>
          </a:p>
          <a:p>
            <a:pPr algn="ctr"/>
            <a:r>
              <a:rPr lang="en-US" dirty="0"/>
              <a:t>Five or more cups of green tea daily reduced risk of death from all causes</a:t>
            </a:r>
          </a:p>
          <a:p>
            <a:pPr algn="ctr"/>
            <a:r>
              <a:rPr lang="en-US" sz="2400" dirty="0" err="1"/>
              <a:t>Kuriyama</a:t>
            </a:r>
            <a:r>
              <a:rPr lang="en-US" sz="2400" dirty="0"/>
              <a:t> et al. 2006</a:t>
            </a:r>
          </a:p>
        </p:txBody>
      </p:sp>
      <p:sp>
        <p:nvSpPr>
          <p:cNvPr id="3093" name="Rectangle 266"/>
          <p:cNvSpPr>
            <a:spLocks noChangeArrowheads="1"/>
          </p:cNvSpPr>
          <p:nvPr/>
        </p:nvSpPr>
        <p:spPr bwMode="auto">
          <a:xfrm>
            <a:off x="14558963" y="25492047"/>
            <a:ext cx="8027987" cy="412591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r>
              <a:rPr lang="en-US" b="1"/>
              <a:t>Cardiovascular Disease</a:t>
            </a:r>
          </a:p>
          <a:p>
            <a:pPr algn="ctr"/>
            <a:r>
              <a:rPr lang="en-US"/>
              <a:t>Five or more cups of green tea daily reduced risk of development by 31% in women</a:t>
            </a:r>
            <a:endParaRPr lang="en-US" sz="2400"/>
          </a:p>
        </p:txBody>
      </p:sp>
      <p:sp>
        <p:nvSpPr>
          <p:cNvPr id="3094" name="TextBox 267"/>
          <p:cNvSpPr txBox="1">
            <a:spLocks noChangeArrowheads="1"/>
          </p:cNvSpPr>
          <p:nvPr/>
        </p:nvSpPr>
        <p:spPr bwMode="auto">
          <a:xfrm>
            <a:off x="19710400" y="29189335"/>
            <a:ext cx="284956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Times New Roman" charset="0"/>
                <a:ea typeface="ＭＳ Ｐゴシック" charset="0"/>
                <a:cs typeface="ＭＳ Ｐゴシック" charset="0"/>
              </a:defRPr>
            </a:lvl1pPr>
            <a:lvl2pPr marL="742950" indent="-285750" eaLnBrk="0" hangingPunct="0">
              <a:defRPr sz="5400">
                <a:solidFill>
                  <a:schemeClr val="tx1"/>
                </a:solidFill>
                <a:latin typeface="Times New Roman" charset="0"/>
                <a:ea typeface="ＭＳ Ｐゴシック" charset="0"/>
              </a:defRPr>
            </a:lvl2pPr>
            <a:lvl3pPr marL="1143000" indent="-228600" eaLnBrk="0" hangingPunct="0">
              <a:defRPr sz="5400">
                <a:solidFill>
                  <a:schemeClr val="tx1"/>
                </a:solidFill>
                <a:latin typeface="Times New Roman" charset="0"/>
                <a:ea typeface="ＭＳ Ｐゴシック" charset="0"/>
              </a:defRPr>
            </a:lvl3pPr>
            <a:lvl4pPr marL="1600200" indent="-228600" eaLnBrk="0" hangingPunct="0">
              <a:defRPr sz="5400">
                <a:solidFill>
                  <a:schemeClr val="tx1"/>
                </a:solidFill>
                <a:latin typeface="Times New Roman" charset="0"/>
                <a:ea typeface="ＭＳ Ｐゴシック" charset="0"/>
              </a:defRPr>
            </a:lvl4pPr>
            <a:lvl5pPr marL="2057400" indent="-228600" eaLnBrk="0" hangingPunct="0">
              <a:defRPr sz="5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400">
                <a:solidFill>
                  <a:schemeClr val="tx1"/>
                </a:solidFill>
                <a:latin typeface="Times New Roman" charset="0"/>
                <a:ea typeface="ＭＳ Ｐゴシック" charset="0"/>
              </a:defRPr>
            </a:lvl9pPr>
          </a:lstStyle>
          <a:p>
            <a:pPr algn="ctr" eaLnBrk="1" hangingPunct="1">
              <a:lnSpc>
                <a:spcPct val="50000"/>
              </a:lnSpc>
            </a:pPr>
            <a:r>
              <a:rPr lang="en-US" sz="2400"/>
              <a:t>Kuriyama et al. 2006</a:t>
            </a:r>
          </a:p>
        </p:txBody>
      </p:sp>
      <p:sp>
        <p:nvSpPr>
          <p:cNvPr id="3095" name="Rectangle 268"/>
          <p:cNvSpPr>
            <a:spLocks noChangeArrowheads="1"/>
          </p:cNvSpPr>
          <p:nvPr/>
        </p:nvSpPr>
        <p:spPr bwMode="auto">
          <a:xfrm>
            <a:off x="24333200" y="21398948"/>
            <a:ext cx="8626475" cy="36512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r>
              <a:rPr lang="en-US" b="1" dirty="0"/>
              <a:t>Pan-Assay Interference</a:t>
            </a:r>
          </a:p>
          <a:p>
            <a:pPr algn="ctr"/>
            <a:r>
              <a:rPr lang="en-US" dirty="0"/>
              <a:t>Capable of "tricking” assays into giving false-positive results with no drug effects</a:t>
            </a:r>
          </a:p>
          <a:p>
            <a:pPr algn="ctr"/>
            <a:r>
              <a:rPr lang="en-US" sz="2400" dirty="0" err="1"/>
              <a:t>Baell</a:t>
            </a:r>
            <a:r>
              <a:rPr lang="en-US" sz="2400" dirty="0"/>
              <a:t> and Walters 2014</a:t>
            </a:r>
          </a:p>
        </p:txBody>
      </p:sp>
      <p:sp>
        <p:nvSpPr>
          <p:cNvPr id="3096" name="Rectangle 269"/>
          <p:cNvSpPr>
            <a:spLocks noChangeArrowheads="1"/>
          </p:cNvSpPr>
          <p:nvPr/>
        </p:nvSpPr>
        <p:spPr bwMode="auto">
          <a:xfrm>
            <a:off x="33350200" y="21398948"/>
            <a:ext cx="8626475" cy="36512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r>
              <a:rPr lang="en-US" b="1"/>
              <a:t>EGCG May Act Randomly</a:t>
            </a:r>
            <a:r>
              <a:rPr lang="en-US"/>
              <a:t> by altering membrane protein function and thus appear pervasively active</a:t>
            </a:r>
          </a:p>
          <a:p>
            <a:pPr algn="ctr"/>
            <a:r>
              <a:rPr lang="en-US" sz="2400"/>
              <a:t>Ingólfsson et al. 2014</a:t>
            </a:r>
          </a:p>
        </p:txBody>
      </p:sp>
      <p:sp>
        <p:nvSpPr>
          <p:cNvPr id="3097" name="TextBox 270"/>
          <p:cNvSpPr txBox="1">
            <a:spLocks noChangeArrowheads="1"/>
          </p:cNvSpPr>
          <p:nvPr/>
        </p:nvSpPr>
        <p:spPr bwMode="auto">
          <a:xfrm>
            <a:off x="21336000" y="31946822"/>
            <a:ext cx="15494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Times New Roman" charset="0"/>
                <a:ea typeface="ＭＳ Ｐゴシック" charset="0"/>
                <a:cs typeface="ＭＳ Ｐゴシック" charset="0"/>
              </a:defRPr>
            </a:lvl1pPr>
            <a:lvl2pPr marL="742950" indent="-285750" eaLnBrk="0" hangingPunct="0">
              <a:defRPr sz="5400">
                <a:solidFill>
                  <a:schemeClr val="tx1"/>
                </a:solidFill>
                <a:latin typeface="Times New Roman" charset="0"/>
                <a:ea typeface="ＭＳ Ｐゴシック" charset="0"/>
              </a:defRPr>
            </a:lvl2pPr>
            <a:lvl3pPr marL="1143000" indent="-228600" eaLnBrk="0" hangingPunct="0">
              <a:defRPr sz="5400">
                <a:solidFill>
                  <a:schemeClr val="tx1"/>
                </a:solidFill>
                <a:latin typeface="Times New Roman" charset="0"/>
                <a:ea typeface="ＭＳ Ｐゴシック" charset="0"/>
              </a:defRPr>
            </a:lvl3pPr>
            <a:lvl4pPr marL="1600200" indent="-228600" eaLnBrk="0" hangingPunct="0">
              <a:defRPr sz="5400">
                <a:solidFill>
                  <a:schemeClr val="tx1"/>
                </a:solidFill>
                <a:latin typeface="Times New Roman" charset="0"/>
                <a:ea typeface="ＭＳ Ｐゴシック" charset="0"/>
              </a:defRPr>
            </a:lvl4pPr>
            <a:lvl5pPr marL="2057400" indent="-228600" eaLnBrk="0" hangingPunct="0">
              <a:defRPr sz="5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400">
                <a:solidFill>
                  <a:schemeClr val="tx1"/>
                </a:solidFill>
                <a:latin typeface="Times New Roman" charset="0"/>
                <a:ea typeface="ＭＳ Ｐゴシック" charset="0"/>
              </a:defRPr>
            </a:lvl9pPr>
          </a:lstStyle>
          <a:p>
            <a:pPr algn="ctr" eaLnBrk="1" hangingPunct="1">
              <a:lnSpc>
                <a:spcPct val="60000"/>
              </a:lnSpc>
            </a:pPr>
            <a:r>
              <a:rPr lang="en-US" sz="2400"/>
              <a:t>USDA</a:t>
            </a:r>
          </a:p>
          <a:p>
            <a:pPr algn="ctr" eaLnBrk="1" hangingPunct="1">
              <a:lnSpc>
                <a:spcPct val="60000"/>
              </a:lnSpc>
            </a:pPr>
            <a:r>
              <a:rPr lang="en-US" sz="2400"/>
              <a:t>2013</a:t>
            </a:r>
          </a:p>
        </p:txBody>
      </p:sp>
      <p:sp>
        <p:nvSpPr>
          <p:cNvPr id="3" name="TextBox 2"/>
          <p:cNvSpPr txBox="1"/>
          <p:nvPr/>
        </p:nvSpPr>
        <p:spPr>
          <a:xfrm>
            <a:off x="27817010" y="9489144"/>
            <a:ext cx="7398179" cy="1446550"/>
          </a:xfrm>
          <a:prstGeom prst="rect">
            <a:avLst/>
          </a:prstGeom>
          <a:noFill/>
        </p:spPr>
        <p:txBody>
          <a:bodyPr wrap="none" rtlCol="0">
            <a:spAutoFit/>
          </a:bodyPr>
          <a:lstStyle/>
          <a:p>
            <a:r>
              <a:rPr lang="en-US" sz="4400" dirty="0" smtClean="0"/>
              <a:t>r = 0.73 (with outliers, in black)</a:t>
            </a:r>
          </a:p>
          <a:p>
            <a:r>
              <a:rPr lang="en-US" sz="4400" dirty="0" smtClean="0"/>
              <a:t>r = 0.60 (without outliers)</a:t>
            </a:r>
            <a:endParaRPr lang="en-US" sz="4400" dirty="0"/>
          </a:p>
        </p:txBody>
      </p:sp>
      <p:sp>
        <p:nvSpPr>
          <p:cNvPr id="3075" name="Rectangle 241"/>
          <p:cNvSpPr>
            <a:spLocks noChangeArrowheads="1"/>
          </p:cNvSpPr>
          <p:nvPr/>
        </p:nvSpPr>
        <p:spPr bwMode="auto">
          <a:xfrm>
            <a:off x="1487488" y="6938963"/>
            <a:ext cx="21083587" cy="10755395"/>
          </a:xfrm>
          <a:prstGeom prst="rect">
            <a:avLst/>
          </a:prstGeom>
          <a:solidFill>
            <a:schemeClr val="bg1"/>
          </a:solidFill>
          <a:ln>
            <a:noFill/>
          </a:ln>
          <a:extLst/>
        </p:spPr>
        <p:txBody>
          <a:bodyPr/>
          <a:lstStyle/>
          <a:p>
            <a:pPr algn="ctr" defTabSz="5116513"/>
            <a:r>
              <a:rPr lang="en-US" sz="8000" b="1" dirty="0">
                <a:solidFill>
                  <a:srgbClr val="000000"/>
                </a:solidFill>
              </a:rPr>
              <a:t>Abstract</a:t>
            </a:r>
          </a:p>
          <a:p>
            <a:pPr algn="ctr"/>
            <a:r>
              <a:rPr lang="en-US" dirty="0" smtClean="0">
                <a:solidFill>
                  <a:srgbClr val="000000"/>
                </a:solidFill>
              </a:rPr>
              <a:t>Green tea is claimed by news media and scientists alike to be a source of health benefits for many conditions in humans. However, with the supposed health benefits of green tea ranging from ultraviolet light protection to memory improvement to weight management, it can be difficult to separate fact from fiction. Because tea is the most consumed beverage in the world, aside from water, even small beneficial health effects in humans could result in significant effects in global public health. </a:t>
            </a:r>
            <a:r>
              <a:rPr lang="en-US" dirty="0"/>
              <a:t>I conducted a critical review of the research literature on green tea and human health and analyzed the validity of these claims</a:t>
            </a:r>
            <a:r>
              <a:rPr lang="en-US" dirty="0" smtClean="0"/>
              <a:t>. </a:t>
            </a:r>
            <a:r>
              <a:rPr lang="en-US" dirty="0"/>
              <a:t>While epidemiological studies look promising, clinical and laboratory trials to date are not compelling, requiring large doses and producing poorly defined </a:t>
            </a:r>
            <a:r>
              <a:rPr lang="en-US" dirty="0" smtClean="0"/>
              <a:t>benefits.</a:t>
            </a:r>
            <a:endParaRPr lang="en-US" dirty="0"/>
          </a:p>
        </p:txBody>
      </p:sp>
      <p:cxnSp>
        <p:nvCxnSpPr>
          <p:cNvPr id="5" name="Straight Arrow Connector 4"/>
          <p:cNvCxnSpPr>
            <a:stCxn id="7" idx="3"/>
          </p:cNvCxnSpPr>
          <p:nvPr/>
        </p:nvCxnSpPr>
        <p:spPr bwMode="auto">
          <a:xfrm flipV="1">
            <a:off x="46611932" y="9990116"/>
            <a:ext cx="1059343" cy="954014"/>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p:cNvSpPr txBox="1"/>
          <p:nvPr/>
        </p:nvSpPr>
        <p:spPr>
          <a:xfrm>
            <a:off x="39075231" y="9651468"/>
            <a:ext cx="7536701" cy="2585323"/>
          </a:xfrm>
          <a:prstGeom prst="rect">
            <a:avLst/>
          </a:prstGeom>
          <a:noFill/>
          <a:ln>
            <a:solidFill>
              <a:schemeClr val="tx1"/>
            </a:solidFill>
          </a:ln>
        </p:spPr>
        <p:txBody>
          <a:bodyPr wrap="none" rtlCol="0">
            <a:spAutoFit/>
          </a:bodyPr>
          <a:lstStyle/>
          <a:p>
            <a:pPr algn="ctr"/>
            <a:r>
              <a:rPr lang="en-US" dirty="0" smtClean="0"/>
              <a:t>Would require at least</a:t>
            </a:r>
          </a:p>
          <a:p>
            <a:pPr algn="ctr"/>
            <a:r>
              <a:rPr lang="en-US" dirty="0" smtClean="0"/>
              <a:t>180 cups of green tea</a:t>
            </a:r>
          </a:p>
          <a:p>
            <a:pPr algn="ctr"/>
            <a:r>
              <a:rPr lang="en-US" dirty="0" smtClean="0"/>
              <a:t>to achieve 6 </a:t>
            </a:r>
            <a:r>
              <a:rPr lang="en-US" dirty="0" err="1" smtClean="0"/>
              <a:t>μM</a:t>
            </a:r>
            <a:r>
              <a:rPr lang="en-US" dirty="0" smtClean="0"/>
              <a:t> in plasma</a:t>
            </a:r>
            <a:endParaRPr lang="en-US" dirty="0"/>
          </a:p>
        </p:txBody>
      </p:sp>
      <p:sp>
        <p:nvSpPr>
          <p:cNvPr id="35" name="Rectangle 34"/>
          <p:cNvSpPr/>
          <p:nvPr/>
        </p:nvSpPr>
        <p:spPr bwMode="auto">
          <a:xfrm>
            <a:off x="829191" y="18710302"/>
            <a:ext cx="22253575" cy="1591654"/>
          </a:xfrm>
          <a:prstGeom prst="rect">
            <a:avLst/>
          </a:prstGeom>
          <a:solidFill>
            <a:schemeClr val="accent6"/>
          </a:solidFill>
          <a:ln w="9525" cap="flat" cmpd="sng" algn="ctr">
            <a:noFill/>
            <a:prstDash val="solid"/>
            <a:round/>
            <a:headEnd type="none" w="med" len="med"/>
            <a:tailEnd type="none" w="med" len="med"/>
          </a:ln>
          <a:effectLst/>
        </p:spPr>
        <p:txBody>
          <a:bodyPr/>
          <a:lstStyle/>
          <a:p>
            <a:pPr algn="ctr" defTabSz="5116513">
              <a:defRPr/>
            </a:pPr>
            <a:endParaRPr lang="en-US" sz="9600" b="1" dirty="0">
              <a:solidFill>
                <a:schemeClr val="bg1"/>
              </a:solidFill>
              <a:cs typeface="+mn-cs"/>
            </a:endParaRPr>
          </a:p>
        </p:txBody>
      </p:sp>
      <p:sp>
        <p:nvSpPr>
          <p:cNvPr id="36" name="Rectangle 268"/>
          <p:cNvSpPr>
            <a:spLocks noChangeArrowheads="1"/>
          </p:cNvSpPr>
          <p:nvPr/>
        </p:nvSpPr>
        <p:spPr bwMode="auto">
          <a:xfrm>
            <a:off x="1468427" y="19090772"/>
            <a:ext cx="21109662" cy="84448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r>
              <a:rPr lang="en-US" b="1" dirty="0" smtClean="0"/>
              <a:t>  Lab Studies: </a:t>
            </a:r>
            <a:r>
              <a:rPr lang="en-US" dirty="0" smtClean="0"/>
              <a:t>see min. results between 10 </a:t>
            </a:r>
            <a:r>
              <a:rPr lang="en-US" dirty="0" err="1" smtClean="0"/>
              <a:t>μM</a:t>
            </a:r>
            <a:r>
              <a:rPr lang="en-US" dirty="0" smtClean="0"/>
              <a:t> and 50 </a:t>
            </a:r>
            <a:r>
              <a:rPr lang="en-US" dirty="0" err="1" smtClean="0"/>
              <a:t>μM</a:t>
            </a:r>
            <a:r>
              <a:rPr lang="en-US" dirty="0" smtClean="0"/>
              <a:t> EGCG</a:t>
            </a:r>
            <a:endParaRPr lang="en-US" sz="2400" dirty="0"/>
          </a:p>
        </p:txBody>
      </p:sp>
      <p:sp>
        <p:nvSpPr>
          <p:cNvPr id="11" name="Rectangle 10"/>
          <p:cNvSpPr/>
          <p:nvPr/>
        </p:nvSpPr>
        <p:spPr>
          <a:xfrm>
            <a:off x="19723189" y="19098731"/>
            <a:ext cx="3076266" cy="830997"/>
          </a:xfrm>
          <a:prstGeom prst="rect">
            <a:avLst/>
          </a:prstGeom>
        </p:spPr>
        <p:txBody>
          <a:bodyPr wrap="square">
            <a:spAutoFit/>
          </a:bodyPr>
          <a:lstStyle/>
          <a:p>
            <a:pPr algn="ctr"/>
            <a:r>
              <a:rPr lang="en-US" sz="2400" dirty="0"/>
              <a:t>Cao et al. 2013;</a:t>
            </a:r>
          </a:p>
          <a:p>
            <a:pPr algn="ctr"/>
            <a:r>
              <a:rPr lang="en-US" sz="2400" dirty="0"/>
              <a:t>Kim et al. 2013 </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xson Celebration Poster 2015">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5116513" rtl="0" eaLnBrk="1" fontAlgn="base" latinLnBrk="0" hangingPunct="1">
          <a:lnSpc>
            <a:spcPct val="100000"/>
          </a:lnSpc>
          <a:spcBef>
            <a:spcPct val="0"/>
          </a:spcBef>
          <a:spcAft>
            <a:spcPct val="0"/>
          </a:spcAft>
          <a:buClrTx/>
          <a:buSzTx/>
          <a:buFontTx/>
          <a:buNone/>
          <a:tabLst/>
          <a:defRPr kumimoji="0" lang="en-US" sz="5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5116513" rtl="0" eaLnBrk="1" fontAlgn="base" latinLnBrk="0" hangingPunct="1">
          <a:lnSpc>
            <a:spcPct val="100000"/>
          </a:lnSpc>
          <a:spcBef>
            <a:spcPct val="0"/>
          </a:spcBef>
          <a:spcAft>
            <a:spcPct val="0"/>
          </a:spcAft>
          <a:buClrTx/>
          <a:buSzTx/>
          <a:buFontTx/>
          <a:buNone/>
          <a:tabLst/>
          <a:defRPr kumimoji="0" lang="en-US" sz="5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Axson Celebration Poster 2015.pot</Template>
  <TotalTime>790</TotalTime>
  <Words>548</Words>
  <Application>Microsoft Macintosh PowerPoint</Application>
  <PresentationFormat>Custom</PresentationFormat>
  <Paragraphs>53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Axson Celebration Poster 2015</vt:lpstr>
      <vt:lpstr>Is Green Tea the Panacea We’ve Been Searching For? A Review of the Scientific Literature on Green Tea in Health Eleanor L. Axson, Undergraduate Honors; Adviser: Dr. James Lissemore, Department of Biology</vt:lpstr>
    </vt:vector>
  </TitlesOfParts>
  <Company>John Carroll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Patricia Dawson</dc:creator>
  <cp:lastModifiedBy>Mina Chercourt</cp:lastModifiedBy>
  <cp:revision>104</cp:revision>
  <dcterms:created xsi:type="dcterms:W3CDTF">2006-05-08T14:28:12Z</dcterms:created>
  <dcterms:modified xsi:type="dcterms:W3CDTF">2015-04-23T14:07:29Z</dcterms:modified>
</cp:coreProperties>
</file>