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8404800"/>
  <p:notesSz cx="9220200" cy="6858000"/>
  <p:defaultTextStyle>
    <a:defPPr>
      <a:defRPr lang="en-US"/>
    </a:defPPr>
    <a:lvl1pPr algn="l" rtl="0" fontAlgn="base">
      <a:spcBef>
        <a:spcPct val="0"/>
      </a:spcBef>
      <a:spcAft>
        <a:spcPct val="0"/>
      </a:spcAft>
      <a:defRPr sz="5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5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5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5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5400" kern="1200">
        <a:solidFill>
          <a:schemeClr val="tx1"/>
        </a:solidFill>
        <a:latin typeface="Times New Roman" panose="02020603050405020304" pitchFamily="18" charset="0"/>
        <a:ea typeface="+mn-ea"/>
        <a:cs typeface="+mn-cs"/>
      </a:defRPr>
    </a:lvl5pPr>
    <a:lvl6pPr marL="2286000" algn="l" defTabSz="914400" rtl="0" eaLnBrk="1" latinLnBrk="0" hangingPunct="1">
      <a:defRPr sz="5400" kern="1200">
        <a:solidFill>
          <a:schemeClr val="tx1"/>
        </a:solidFill>
        <a:latin typeface="Times New Roman" panose="02020603050405020304" pitchFamily="18" charset="0"/>
        <a:ea typeface="+mn-ea"/>
        <a:cs typeface="+mn-cs"/>
      </a:defRPr>
    </a:lvl6pPr>
    <a:lvl7pPr marL="2743200" algn="l" defTabSz="914400" rtl="0" eaLnBrk="1" latinLnBrk="0" hangingPunct="1">
      <a:defRPr sz="5400" kern="1200">
        <a:solidFill>
          <a:schemeClr val="tx1"/>
        </a:solidFill>
        <a:latin typeface="Times New Roman" panose="02020603050405020304" pitchFamily="18" charset="0"/>
        <a:ea typeface="+mn-ea"/>
        <a:cs typeface="+mn-cs"/>
      </a:defRPr>
    </a:lvl7pPr>
    <a:lvl8pPr marL="3200400" algn="l" defTabSz="914400" rtl="0" eaLnBrk="1" latinLnBrk="0" hangingPunct="1">
      <a:defRPr sz="5400" kern="1200">
        <a:solidFill>
          <a:schemeClr val="tx1"/>
        </a:solidFill>
        <a:latin typeface="Times New Roman" panose="02020603050405020304" pitchFamily="18" charset="0"/>
        <a:ea typeface="+mn-ea"/>
        <a:cs typeface="+mn-cs"/>
      </a:defRPr>
    </a:lvl8pPr>
    <a:lvl9pPr marL="3657600" algn="l" defTabSz="914400" rtl="0" eaLnBrk="1" latinLnBrk="0" hangingPunct="1">
      <a:defRPr sz="5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646" autoAdjust="0"/>
    <p:restoredTop sz="94660"/>
  </p:normalViewPr>
  <p:slideViewPr>
    <p:cSldViewPr snapToGrid="0">
      <p:cViewPr varScale="1">
        <p:scale>
          <a:sx n="16" d="100"/>
          <a:sy n="16" d="100"/>
        </p:scale>
        <p:origin x="20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957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417" tIns="7708" rIns="15417" bIns="7708" numCol="1" anchor="t" anchorCtr="0" compatLnSpc="1">
            <a:prstTxWarp prst="textNoShape">
              <a:avLst/>
            </a:prstTxWarp>
          </a:bodyPr>
          <a:lstStyle>
            <a:lvl1pPr defTabSz="153988">
              <a:defRPr sz="200">
                <a:latin typeface="Arial" panose="020B0604020202020204" pitchFamily="34" charset="0"/>
              </a:defRPr>
            </a:lvl1pPr>
          </a:lstStyle>
          <a:p>
            <a:endParaRPr lang="en-US" altLang="en-US"/>
          </a:p>
        </p:txBody>
      </p:sp>
      <p:sp>
        <p:nvSpPr>
          <p:cNvPr id="6147" name="Rectangle 3"/>
          <p:cNvSpPr>
            <a:spLocks noGrp="1" noChangeArrowheads="1"/>
          </p:cNvSpPr>
          <p:nvPr>
            <p:ph type="dt" idx="1"/>
          </p:nvPr>
        </p:nvSpPr>
        <p:spPr bwMode="auto">
          <a:xfrm>
            <a:off x="5222875" y="0"/>
            <a:ext cx="39957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417" tIns="7708" rIns="15417" bIns="7708" numCol="1" anchor="t" anchorCtr="0" compatLnSpc="1">
            <a:prstTxWarp prst="textNoShape">
              <a:avLst/>
            </a:prstTxWarp>
          </a:bodyPr>
          <a:lstStyle>
            <a:lvl1pPr algn="r" defTabSz="153988">
              <a:defRPr sz="200">
                <a:latin typeface="Arial" panose="020B0604020202020204" pitchFamily="34" charset="0"/>
              </a:defRPr>
            </a:lvl1pPr>
          </a:lstStyle>
          <a:p>
            <a:endParaRPr lang="en-US" altLang="en-US"/>
          </a:p>
        </p:txBody>
      </p:sp>
      <p:sp>
        <p:nvSpPr>
          <p:cNvPr id="6148" name="Rectangle 4"/>
          <p:cNvSpPr>
            <a:spLocks noGrp="1" noRot="1" noChangeAspect="1" noChangeArrowheads="1" noTextEdit="1"/>
          </p:cNvSpPr>
          <p:nvPr>
            <p:ph type="sldImg" idx="2"/>
          </p:nvPr>
        </p:nvSpPr>
        <p:spPr bwMode="auto">
          <a:xfrm>
            <a:off x="28956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2338" y="3257550"/>
            <a:ext cx="73755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417" tIns="7708" rIns="15417" bIns="7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Rectangle 6"/>
          <p:cNvSpPr>
            <a:spLocks noGrp="1" noChangeArrowheads="1"/>
          </p:cNvSpPr>
          <p:nvPr>
            <p:ph type="ftr" sz="quarter" idx="4"/>
          </p:nvPr>
        </p:nvSpPr>
        <p:spPr bwMode="auto">
          <a:xfrm>
            <a:off x="0" y="6513513"/>
            <a:ext cx="39957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417" tIns="7708" rIns="15417" bIns="7708" numCol="1" anchor="b" anchorCtr="0" compatLnSpc="1">
            <a:prstTxWarp prst="textNoShape">
              <a:avLst/>
            </a:prstTxWarp>
          </a:bodyPr>
          <a:lstStyle>
            <a:lvl1pPr defTabSz="153988">
              <a:defRPr sz="200">
                <a:latin typeface="Arial" panose="020B0604020202020204" pitchFamily="34" charset="0"/>
              </a:defRPr>
            </a:lvl1pPr>
          </a:lstStyle>
          <a:p>
            <a:endParaRPr lang="en-US" altLang="en-US"/>
          </a:p>
        </p:txBody>
      </p:sp>
      <p:sp>
        <p:nvSpPr>
          <p:cNvPr id="6151" name="Rectangle 7"/>
          <p:cNvSpPr>
            <a:spLocks noGrp="1" noChangeArrowheads="1"/>
          </p:cNvSpPr>
          <p:nvPr>
            <p:ph type="sldNum" sz="quarter" idx="5"/>
          </p:nvPr>
        </p:nvSpPr>
        <p:spPr bwMode="auto">
          <a:xfrm>
            <a:off x="5222875" y="6513513"/>
            <a:ext cx="39957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417" tIns="7708" rIns="15417" bIns="7708" numCol="1" anchor="b" anchorCtr="0" compatLnSpc="1">
            <a:prstTxWarp prst="textNoShape">
              <a:avLst/>
            </a:prstTxWarp>
          </a:bodyPr>
          <a:lstStyle>
            <a:lvl1pPr algn="r" defTabSz="153988">
              <a:defRPr sz="200">
                <a:latin typeface="Arial" panose="020B0604020202020204" pitchFamily="34" charset="0"/>
              </a:defRPr>
            </a:lvl1pPr>
          </a:lstStyle>
          <a:p>
            <a:fld id="{23CA6C5B-E117-474E-BF8F-D6A40D3687B4}" type="slidenum">
              <a:rPr lang="en-US" altLang="en-US"/>
              <a:pPr/>
              <a:t>‹#›</a:t>
            </a:fld>
            <a:endParaRPr lang="en-US" altLang="en-US"/>
          </a:p>
        </p:txBody>
      </p:sp>
    </p:spTree>
    <p:extLst>
      <p:ext uri="{BB962C8B-B14F-4D97-AF65-F5344CB8AC3E}">
        <p14:creationId xmlns:p14="http://schemas.microsoft.com/office/powerpoint/2010/main" val="17352433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A6C5B-E117-474E-BF8F-D6A40D3687B4}" type="slidenum">
              <a:rPr lang="en-US" altLang="en-US" smtClean="0"/>
              <a:pPr/>
              <a:t>1</a:t>
            </a:fld>
            <a:endParaRPr lang="en-US" altLang="en-US"/>
          </a:p>
        </p:txBody>
      </p:sp>
    </p:spTree>
    <p:extLst>
      <p:ext uri="{BB962C8B-B14F-4D97-AF65-F5344CB8AC3E}">
        <p14:creationId xmlns:p14="http://schemas.microsoft.com/office/powerpoint/2010/main" val="193580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6284913"/>
            <a:ext cx="38404800" cy="13371512"/>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6400800" y="20170775"/>
            <a:ext cx="38404800" cy="92725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6638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697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964438" y="1533525"/>
            <a:ext cx="10240962" cy="3389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39963" y="1533525"/>
            <a:ext cx="30572075" cy="3389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0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64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4088" y="9574213"/>
            <a:ext cx="44165837" cy="159750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3494088" y="25701625"/>
            <a:ext cx="44165837" cy="84010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73953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39963" y="7445375"/>
            <a:ext cx="6958012" cy="27979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50375" y="7445375"/>
            <a:ext cx="6959600" cy="27979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06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425" y="2044700"/>
            <a:ext cx="44165838" cy="74231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527425" y="9413875"/>
            <a:ext cx="21663025" cy="461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27425" y="14028738"/>
            <a:ext cx="21663025" cy="20632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923875" y="9413875"/>
            <a:ext cx="21769388" cy="461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5923875" y="14028738"/>
            <a:ext cx="21769388" cy="20632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562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793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58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425" y="2560638"/>
            <a:ext cx="16514763" cy="8961437"/>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21769388" y="5529263"/>
            <a:ext cx="25923875" cy="27292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527425" y="11522075"/>
            <a:ext cx="16514763" cy="21343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2953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425" y="2560638"/>
            <a:ext cx="16514763" cy="8961437"/>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21769388" y="5529263"/>
            <a:ext cx="25923875" cy="27292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527425" y="11522075"/>
            <a:ext cx="16514763" cy="21343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8394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6325" y="1533525"/>
            <a:ext cx="35779075"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1833" tIns="255914" rIns="511833" bIns="255914"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39963" y="7445375"/>
            <a:ext cx="14070012" cy="279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1833" tIns="255914" rIns="511833" bIns="2559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5" name="Picture 11" descr="JCU-seal 5x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027850" y="866775"/>
            <a:ext cx="5146675" cy="497363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JCU_logo_CMY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213" y="1000125"/>
            <a:ext cx="7054850" cy="22272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16513" rtl="0" eaLnBrk="1" fontAlgn="base" hangingPunct="1">
        <a:spcBef>
          <a:spcPct val="0"/>
        </a:spcBef>
        <a:spcAft>
          <a:spcPct val="0"/>
        </a:spcAft>
        <a:defRPr sz="15200" kern="1200">
          <a:solidFill>
            <a:schemeClr val="tx2"/>
          </a:solidFill>
          <a:latin typeface="+mj-lt"/>
          <a:ea typeface="+mj-ea"/>
          <a:cs typeface="+mj-cs"/>
        </a:defRPr>
      </a:lvl1pPr>
      <a:lvl2pPr algn="ctr" defTabSz="5116513" rtl="0" eaLnBrk="1" fontAlgn="base" hangingPunct="1">
        <a:spcBef>
          <a:spcPct val="0"/>
        </a:spcBef>
        <a:spcAft>
          <a:spcPct val="0"/>
        </a:spcAft>
        <a:defRPr sz="15200">
          <a:solidFill>
            <a:schemeClr val="tx2"/>
          </a:solidFill>
          <a:latin typeface="Times New Roman" panose="02020603050405020304" pitchFamily="18" charset="0"/>
        </a:defRPr>
      </a:lvl2pPr>
      <a:lvl3pPr algn="ctr" defTabSz="5116513" rtl="0" eaLnBrk="1" fontAlgn="base" hangingPunct="1">
        <a:spcBef>
          <a:spcPct val="0"/>
        </a:spcBef>
        <a:spcAft>
          <a:spcPct val="0"/>
        </a:spcAft>
        <a:defRPr sz="15200">
          <a:solidFill>
            <a:schemeClr val="tx2"/>
          </a:solidFill>
          <a:latin typeface="Times New Roman" panose="02020603050405020304" pitchFamily="18" charset="0"/>
        </a:defRPr>
      </a:lvl3pPr>
      <a:lvl4pPr algn="ctr" defTabSz="5116513" rtl="0" eaLnBrk="1" fontAlgn="base" hangingPunct="1">
        <a:spcBef>
          <a:spcPct val="0"/>
        </a:spcBef>
        <a:spcAft>
          <a:spcPct val="0"/>
        </a:spcAft>
        <a:defRPr sz="15200">
          <a:solidFill>
            <a:schemeClr val="tx2"/>
          </a:solidFill>
          <a:latin typeface="Times New Roman" panose="02020603050405020304" pitchFamily="18" charset="0"/>
        </a:defRPr>
      </a:lvl4pPr>
      <a:lvl5pPr algn="ctr" defTabSz="5116513" rtl="0" eaLnBrk="1" fontAlgn="base" hangingPunct="1">
        <a:spcBef>
          <a:spcPct val="0"/>
        </a:spcBef>
        <a:spcAft>
          <a:spcPct val="0"/>
        </a:spcAft>
        <a:defRPr sz="15200">
          <a:solidFill>
            <a:schemeClr val="tx2"/>
          </a:solidFill>
          <a:latin typeface="Times New Roman" panose="02020603050405020304" pitchFamily="18" charset="0"/>
        </a:defRPr>
      </a:lvl5pPr>
      <a:lvl6pPr marL="457200" algn="ctr" defTabSz="5116513" rtl="0" eaLnBrk="1" fontAlgn="base" hangingPunct="1">
        <a:spcBef>
          <a:spcPct val="0"/>
        </a:spcBef>
        <a:spcAft>
          <a:spcPct val="0"/>
        </a:spcAft>
        <a:defRPr sz="15200">
          <a:solidFill>
            <a:schemeClr val="tx2"/>
          </a:solidFill>
          <a:latin typeface="Times New Roman" panose="02020603050405020304" pitchFamily="18" charset="0"/>
        </a:defRPr>
      </a:lvl6pPr>
      <a:lvl7pPr marL="914400" algn="ctr" defTabSz="5116513" rtl="0" eaLnBrk="1" fontAlgn="base" hangingPunct="1">
        <a:spcBef>
          <a:spcPct val="0"/>
        </a:spcBef>
        <a:spcAft>
          <a:spcPct val="0"/>
        </a:spcAft>
        <a:defRPr sz="15200">
          <a:solidFill>
            <a:schemeClr val="tx2"/>
          </a:solidFill>
          <a:latin typeface="Times New Roman" panose="02020603050405020304" pitchFamily="18" charset="0"/>
        </a:defRPr>
      </a:lvl7pPr>
      <a:lvl8pPr marL="1371600" algn="ctr" defTabSz="5116513" rtl="0" eaLnBrk="1" fontAlgn="base" hangingPunct="1">
        <a:spcBef>
          <a:spcPct val="0"/>
        </a:spcBef>
        <a:spcAft>
          <a:spcPct val="0"/>
        </a:spcAft>
        <a:defRPr sz="15200">
          <a:solidFill>
            <a:schemeClr val="tx2"/>
          </a:solidFill>
          <a:latin typeface="Times New Roman" panose="02020603050405020304" pitchFamily="18" charset="0"/>
        </a:defRPr>
      </a:lvl8pPr>
      <a:lvl9pPr marL="1828800" algn="ctr" defTabSz="5116513" rtl="0" eaLnBrk="1" fontAlgn="base" hangingPunct="1">
        <a:spcBef>
          <a:spcPct val="0"/>
        </a:spcBef>
        <a:spcAft>
          <a:spcPct val="0"/>
        </a:spcAft>
        <a:defRPr sz="15200">
          <a:solidFill>
            <a:schemeClr val="tx2"/>
          </a:solidFill>
          <a:latin typeface="Times New Roman" panose="02020603050405020304" pitchFamily="18" charset="0"/>
        </a:defRPr>
      </a:lvl9pPr>
    </p:titleStyle>
    <p:bodyStyle>
      <a:lvl1pPr marL="855663" indent="-855663" algn="l" defTabSz="5116513" rtl="0" eaLnBrk="1" fontAlgn="base" hangingPunct="1">
        <a:spcBef>
          <a:spcPct val="20000"/>
        </a:spcBef>
        <a:spcAft>
          <a:spcPct val="0"/>
        </a:spcAft>
        <a:buChar char="•"/>
        <a:defRPr sz="5400" kern="1200">
          <a:solidFill>
            <a:schemeClr val="tx1"/>
          </a:solidFill>
          <a:latin typeface="+mn-lt"/>
          <a:ea typeface="+mn-ea"/>
          <a:cs typeface="+mn-cs"/>
        </a:defRPr>
      </a:lvl1pPr>
      <a:lvl2pPr marL="2316163" indent="-941388" algn="l" defTabSz="5116513" rtl="0" eaLnBrk="1" fontAlgn="base" hangingPunct="1">
        <a:spcBef>
          <a:spcPct val="20000"/>
        </a:spcBef>
        <a:spcAft>
          <a:spcPct val="0"/>
        </a:spcAft>
        <a:buChar char="–"/>
        <a:defRPr sz="5400" kern="1200">
          <a:solidFill>
            <a:schemeClr val="tx1"/>
          </a:solidFill>
          <a:latin typeface="+mn-lt"/>
          <a:ea typeface="+mn-ea"/>
          <a:cs typeface="+mn-cs"/>
        </a:defRPr>
      </a:lvl2pPr>
      <a:lvl3pPr marL="3656013" indent="-890588" algn="l" defTabSz="5116513" rtl="0" eaLnBrk="1" fontAlgn="base" hangingPunct="1">
        <a:spcBef>
          <a:spcPct val="20000"/>
        </a:spcBef>
        <a:spcAft>
          <a:spcPct val="0"/>
        </a:spcAft>
        <a:buChar char="•"/>
        <a:defRPr sz="4900" kern="1200">
          <a:solidFill>
            <a:schemeClr val="tx1"/>
          </a:solidFill>
          <a:latin typeface="+mn-lt"/>
          <a:ea typeface="+mn-ea"/>
          <a:cs typeface="+mn-cs"/>
        </a:defRPr>
      </a:lvl3pPr>
      <a:lvl4pPr marL="5056188" indent="-898525" algn="l" defTabSz="5116513" rtl="0" eaLnBrk="1" fontAlgn="base" hangingPunct="1">
        <a:spcBef>
          <a:spcPct val="20000"/>
        </a:spcBef>
        <a:spcAft>
          <a:spcPct val="0"/>
        </a:spcAft>
        <a:buChar char="–"/>
        <a:defRPr sz="4900" kern="1200">
          <a:solidFill>
            <a:schemeClr val="tx1"/>
          </a:solidFill>
          <a:latin typeface="+mn-lt"/>
          <a:ea typeface="+mn-ea"/>
          <a:cs typeface="+mn-cs"/>
        </a:defRPr>
      </a:lvl4pPr>
      <a:lvl5pPr marL="6396038" indent="-925513" algn="l" defTabSz="5116513" rtl="0" eaLnBrk="1" fontAlgn="base" hangingPunct="1">
        <a:spcBef>
          <a:spcPct val="20000"/>
        </a:spcBef>
        <a:spcAft>
          <a:spcPct val="0"/>
        </a:spcAft>
        <a:buChar char="»"/>
        <a:defRPr sz="4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 name="Rectangle 225"/>
          <p:cNvSpPr>
            <a:spLocks noGrp="1" noChangeArrowheads="1"/>
          </p:cNvSpPr>
          <p:nvPr>
            <p:ph type="subTitle" idx="1"/>
          </p:nvPr>
        </p:nvSpPr>
        <p:spPr>
          <a:xfrm>
            <a:off x="2776538" y="9023350"/>
            <a:ext cx="45483462" cy="27247850"/>
          </a:xfrm>
          <a:ln/>
        </p:spPr>
        <p:txBody>
          <a:bodyPr numCol="3"/>
          <a:lstStyle/>
          <a:p>
            <a:pPr lvl="1" defTabSz="5119688"/>
            <a:r>
              <a:rPr lang="en-US" altLang="en-US" sz="8000" b="1" dirty="0" smtClean="0"/>
              <a:t>Background</a:t>
            </a:r>
          </a:p>
          <a:p>
            <a:pPr marL="1143000" lvl="1" indent="-685800" algn="l" defTabSz="5119688">
              <a:buFont typeface="Times New Roman" panose="02020603050405020304" pitchFamily="18" charset="0"/>
              <a:buChar char="–"/>
            </a:pPr>
            <a:r>
              <a:rPr lang="en-US" altLang="en-US" sz="5400" dirty="0" smtClean="0"/>
              <a:t>Louis XIV </a:t>
            </a:r>
            <a:r>
              <a:rPr lang="en-US" sz="5400" dirty="0" smtClean="0"/>
              <a:t>(1638-1715), often referred to as </a:t>
            </a:r>
            <a:r>
              <a:rPr lang="en-US" sz="5400" dirty="0" smtClean="0"/>
              <a:t>“The </a:t>
            </a:r>
            <a:r>
              <a:rPr lang="en-US" sz="5400" dirty="0" smtClean="0"/>
              <a:t>Sun </a:t>
            </a:r>
            <a:r>
              <a:rPr lang="en-US" sz="5400" dirty="0" smtClean="0"/>
              <a:t>King”, whose </a:t>
            </a:r>
            <a:r>
              <a:rPr lang="en-US" sz="5400" dirty="0" smtClean="0"/>
              <a:t>family, the Bourbons, </a:t>
            </a:r>
            <a:r>
              <a:rPr lang="en-US" sz="5400" dirty="0" smtClean="0"/>
              <a:t>were embroiled </a:t>
            </a:r>
            <a:r>
              <a:rPr lang="en-US" sz="5400" dirty="0" smtClean="0"/>
              <a:t>to the tumult of France and her politics. Louis XIV’s grandfather, Henri IV (1553-1610), was assassinated in Paris. His father, Louis XIII (1601-1643), was guided throughout most of his reign by the crafty and intelligent Cardinal Richelieu (1585-1642). </a:t>
            </a:r>
          </a:p>
          <a:p>
            <a:pPr marL="1143000" lvl="1" indent="-685800" algn="l" defTabSz="5119688">
              <a:buFont typeface="Times New Roman" panose="02020603050405020304" pitchFamily="18" charset="0"/>
              <a:buChar char="–"/>
            </a:pPr>
            <a:endParaRPr lang="en-US" sz="5400" dirty="0" smtClean="0"/>
          </a:p>
          <a:p>
            <a:pPr marL="1143000" lvl="1" indent="-685800" algn="l" defTabSz="5119688">
              <a:buFont typeface="Times New Roman" panose="02020603050405020304" pitchFamily="18" charset="0"/>
              <a:buChar char="–"/>
            </a:pPr>
            <a:endParaRPr lang="en-US" sz="5400" dirty="0"/>
          </a:p>
          <a:p>
            <a:pPr marL="1143000" lvl="1" indent="-685800" algn="l" defTabSz="5119688">
              <a:buFont typeface="Times New Roman" panose="02020603050405020304" pitchFamily="18" charset="0"/>
              <a:buChar char="–"/>
            </a:pPr>
            <a:endParaRPr lang="en-US" sz="5400" dirty="0" smtClean="0"/>
          </a:p>
          <a:p>
            <a:pPr marL="1143000" lvl="1" indent="-685800" algn="l" defTabSz="5119688">
              <a:buFont typeface="Times New Roman" panose="02020603050405020304" pitchFamily="18" charset="0"/>
              <a:buChar char="–"/>
            </a:pPr>
            <a:endParaRPr lang="en-US" sz="5400" dirty="0"/>
          </a:p>
          <a:p>
            <a:pPr marL="1143000" lvl="1" indent="-685800" algn="l" defTabSz="5119688">
              <a:buFont typeface="Times New Roman" panose="02020603050405020304" pitchFamily="18" charset="0"/>
              <a:buChar char="–"/>
            </a:pPr>
            <a:endParaRPr lang="en-US" sz="5400" dirty="0" smtClean="0"/>
          </a:p>
          <a:p>
            <a:pPr marL="1143000" lvl="1" indent="-685800" algn="l" defTabSz="5119688">
              <a:buFont typeface="Times New Roman" panose="02020603050405020304" pitchFamily="18" charset="0"/>
              <a:buChar char="–"/>
            </a:pPr>
            <a:endParaRPr lang="en-US" sz="5400" dirty="0"/>
          </a:p>
          <a:p>
            <a:pPr lvl="1" algn="l" defTabSz="5119688"/>
            <a:endParaRPr lang="en-US" sz="5400" dirty="0"/>
          </a:p>
          <a:p>
            <a:pPr marL="1143000" lvl="1" indent="-685800" algn="l" defTabSz="5119688">
              <a:buFont typeface="Times New Roman" panose="02020603050405020304" pitchFamily="18" charset="0"/>
              <a:buChar char="–"/>
            </a:pPr>
            <a:endParaRPr lang="en-US" sz="5400" dirty="0" smtClean="0"/>
          </a:p>
          <a:p>
            <a:pPr marL="1143000" lvl="1" indent="-685800" algn="l" defTabSz="5119688">
              <a:buFont typeface="Times New Roman" panose="02020603050405020304" pitchFamily="18" charset="0"/>
              <a:buChar char="–"/>
            </a:pPr>
            <a:endParaRPr lang="en-US" sz="5400" dirty="0"/>
          </a:p>
          <a:p>
            <a:pPr marL="1143000" lvl="1" indent="-685800" algn="l" defTabSz="5119688">
              <a:buFont typeface="Times New Roman" panose="02020603050405020304" pitchFamily="18" charset="0"/>
              <a:buChar char="–"/>
            </a:pPr>
            <a:r>
              <a:rPr lang="en-US" sz="5400" dirty="0" smtClean="0"/>
              <a:t>Upon the death of Louis XIII, the future king was 5. His mother Anne of Austria was made Regent. She was guided by Cardinal </a:t>
            </a:r>
            <a:r>
              <a:rPr lang="en-US" sz="5400" dirty="0" smtClean="0"/>
              <a:t>Mazarin (1602-1661), </a:t>
            </a:r>
            <a:r>
              <a:rPr lang="en-US" sz="5400" dirty="0" smtClean="0"/>
              <a:t>a protégé of Cardinal Richelieu. </a:t>
            </a:r>
          </a:p>
          <a:p>
            <a:pPr marL="1143000" lvl="1" indent="-685800" algn="l" defTabSz="5119688">
              <a:buFont typeface="Times New Roman" panose="02020603050405020304" pitchFamily="18" charset="0"/>
              <a:buChar char="–"/>
            </a:pPr>
            <a:r>
              <a:rPr lang="en-US" altLang="en-US" sz="5400" dirty="0" smtClean="0"/>
              <a:t>During the Regency, Louis XIV’s uncle, King Charles I of England, was executed. His wife and son, the future Charles II, fled to France. Their arrival, coupled with French Aristocrats who were hungry for more power launched a reign of terror called </a:t>
            </a:r>
            <a:r>
              <a:rPr lang="en-US" altLang="en-US" sz="5400" i="1" dirty="0" smtClean="0"/>
              <a:t>Le </a:t>
            </a:r>
            <a:r>
              <a:rPr lang="en-US" altLang="en-US" sz="5400" i="1" dirty="0" err="1" smtClean="0"/>
              <a:t>Fronde</a:t>
            </a:r>
            <a:r>
              <a:rPr lang="en-US" altLang="en-US" sz="5400" dirty="0" smtClean="0"/>
              <a:t> which nearly toppled the monarchy.</a:t>
            </a:r>
          </a:p>
          <a:p>
            <a:pPr lvl="1" algn="l" defTabSz="5119688"/>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r>
              <a:rPr lang="en-US" sz="8800" b="1" dirty="0" smtClean="0">
                <a:solidFill>
                  <a:srgbClr val="000000"/>
                </a:solidFill>
                <a:latin typeface="Times New Roman" panose="02020603050405020304" pitchFamily="18" charset="0"/>
              </a:rPr>
              <a:t>Politics</a:t>
            </a:r>
            <a:endParaRPr lang="en-US" sz="8800" b="1" dirty="0">
              <a:solidFill>
                <a:srgbClr val="000000"/>
              </a:solidFill>
              <a:latin typeface="Times New Roman" panose="02020603050405020304" pitchFamily="18" charset="0"/>
            </a:endParaRPr>
          </a:p>
          <a:p>
            <a:pPr marL="685800" lvl="0" indent="-685800" algn="l" defTabSz="914400">
              <a:spcBef>
                <a:spcPct val="0"/>
              </a:spcBef>
              <a:buFont typeface="Times New Roman" panose="02020603050405020304" pitchFamily="18" charset="0"/>
              <a:buChar char="–"/>
            </a:pPr>
            <a:r>
              <a:rPr lang="en-US" sz="5400" dirty="0">
                <a:solidFill>
                  <a:srgbClr val="000000"/>
                </a:solidFill>
                <a:latin typeface="Times New Roman" panose="02020603050405020304" pitchFamily="18" charset="0"/>
              </a:rPr>
              <a:t>A </a:t>
            </a:r>
            <a:r>
              <a:rPr lang="en-US" sz="5400" i="1" dirty="0">
                <a:solidFill>
                  <a:srgbClr val="000000"/>
                </a:solidFill>
                <a:latin typeface="Times New Roman" panose="02020603050405020304" pitchFamily="18" charset="0"/>
              </a:rPr>
              <a:t>parlement</a:t>
            </a:r>
            <a:r>
              <a:rPr lang="en-US" sz="5400" dirty="0">
                <a:solidFill>
                  <a:srgbClr val="000000"/>
                </a:solidFill>
                <a:latin typeface="Times New Roman" panose="02020603050405020304" pitchFamily="18" charset="0"/>
              </a:rPr>
              <a:t> is a legislative body in charge of a city which resulted from the localized politics of Medieval France. Their power in the early 17</a:t>
            </a:r>
            <a:r>
              <a:rPr lang="en-US" sz="5400" baseline="30000" dirty="0">
                <a:solidFill>
                  <a:srgbClr val="000000"/>
                </a:solidFill>
                <a:latin typeface="Times New Roman" panose="02020603050405020304" pitchFamily="18" charset="0"/>
              </a:rPr>
              <a:t>th</a:t>
            </a:r>
            <a:r>
              <a:rPr lang="en-US" sz="5400" dirty="0">
                <a:solidFill>
                  <a:srgbClr val="000000"/>
                </a:solidFill>
                <a:latin typeface="Times New Roman" panose="02020603050405020304" pitchFamily="18" charset="0"/>
              </a:rPr>
              <a:t> century basically consisted approving what the King wished to pass. They could not refuse, but they could stall for immense lengths of time. </a:t>
            </a:r>
          </a:p>
          <a:p>
            <a:pPr marL="685800" lvl="0" indent="-685800" algn="l" defTabSz="914400">
              <a:spcBef>
                <a:spcPct val="0"/>
              </a:spcBef>
              <a:buFont typeface="Times New Roman" panose="02020603050405020304" pitchFamily="18" charset="0"/>
              <a:buChar char="–"/>
            </a:pPr>
            <a:r>
              <a:rPr lang="en-US" sz="5400" dirty="0">
                <a:solidFill>
                  <a:srgbClr val="000000"/>
                </a:solidFill>
                <a:latin typeface="Times New Roman" panose="02020603050405020304" pitchFamily="18" charset="0"/>
              </a:rPr>
              <a:t>Louis XIV changed this by making any debate of his laws illegal in </a:t>
            </a:r>
            <a:r>
              <a:rPr lang="en-US" sz="5400" dirty="0" smtClean="0">
                <a:solidFill>
                  <a:srgbClr val="000000"/>
                </a:solidFill>
                <a:latin typeface="Times New Roman" panose="02020603050405020304" pitchFamily="18" charset="0"/>
              </a:rPr>
              <a:t>1667, </a:t>
            </a:r>
            <a:r>
              <a:rPr lang="en-US" sz="5400" dirty="0">
                <a:solidFill>
                  <a:srgbClr val="000000"/>
                </a:solidFill>
                <a:latin typeface="Times New Roman" panose="02020603050405020304" pitchFamily="18" charset="0"/>
              </a:rPr>
              <a:t>after charming many a magistrate. He also dismisses his chief minister and reconfigures all his advisory councils.</a:t>
            </a:r>
          </a:p>
          <a:p>
            <a:pPr marL="685800" lvl="0" indent="-685800" algn="l" defTabSz="914400">
              <a:spcBef>
                <a:spcPct val="0"/>
              </a:spcBef>
              <a:buFont typeface="Times New Roman" panose="02020603050405020304" pitchFamily="18" charset="0"/>
              <a:buChar char="–"/>
            </a:pPr>
            <a:r>
              <a:rPr lang="en-US" sz="5400" dirty="0">
                <a:solidFill>
                  <a:srgbClr val="000000"/>
                </a:solidFill>
                <a:latin typeface="Times New Roman" panose="02020603050405020304" pitchFamily="18" charset="0"/>
              </a:rPr>
              <a:t>As a result, there was no way for the </a:t>
            </a:r>
            <a:r>
              <a:rPr lang="en-US" sz="5400" i="1" dirty="0">
                <a:solidFill>
                  <a:srgbClr val="000000"/>
                </a:solidFill>
                <a:latin typeface="Times New Roman" panose="02020603050405020304" pitchFamily="18" charset="0"/>
              </a:rPr>
              <a:t>parlements</a:t>
            </a:r>
            <a:r>
              <a:rPr lang="en-US" sz="5400" dirty="0">
                <a:solidFill>
                  <a:srgbClr val="000000"/>
                </a:solidFill>
                <a:latin typeface="Times New Roman" panose="02020603050405020304" pitchFamily="18" charset="0"/>
              </a:rPr>
              <a:t> to affect Louis XIV’s reign in any way.</a:t>
            </a:r>
          </a:p>
          <a:p>
            <a:pPr lvl="0" algn="l" defTabSz="914400">
              <a:spcBef>
                <a:spcPct val="0"/>
              </a:spcBef>
            </a:pPr>
            <a:r>
              <a:rPr lang="en-US" sz="5400" dirty="0" smtClean="0">
                <a:solidFill>
                  <a:srgbClr val="000000"/>
                </a:solidFill>
                <a:latin typeface="Times New Roman" panose="02020603050405020304" pitchFamily="18" charset="0"/>
              </a:rPr>
              <a:t>__________________________________________</a:t>
            </a:r>
            <a:endParaRPr lang="en-US" sz="5400" dirty="0">
              <a:solidFill>
                <a:srgbClr val="000000"/>
              </a:solidFill>
              <a:latin typeface="Times New Roman" panose="02020603050405020304" pitchFamily="18" charset="0"/>
            </a:endParaRPr>
          </a:p>
          <a:p>
            <a:pPr marL="685800" lvl="0" indent="-685800" algn="l" defTabSz="914400">
              <a:spcBef>
                <a:spcPct val="0"/>
              </a:spcBef>
              <a:buFont typeface="Times New Roman" panose="02020603050405020304" pitchFamily="18" charset="0"/>
              <a:buChar char="–"/>
            </a:pPr>
            <a:r>
              <a:rPr lang="en-US" sz="5400" dirty="0">
                <a:solidFill>
                  <a:srgbClr val="000000"/>
                </a:solidFill>
                <a:latin typeface="Times New Roman" panose="02020603050405020304" pitchFamily="18" charset="0"/>
              </a:rPr>
              <a:t>Before Louis </a:t>
            </a:r>
            <a:r>
              <a:rPr lang="en-US" sz="5400" dirty="0" smtClean="0">
                <a:solidFill>
                  <a:srgbClr val="000000"/>
                </a:solidFill>
                <a:latin typeface="Times New Roman" panose="02020603050405020304" pitchFamily="18" charset="0"/>
              </a:rPr>
              <a:t>XIV, </a:t>
            </a:r>
            <a:r>
              <a:rPr lang="en-US" sz="5400" dirty="0">
                <a:solidFill>
                  <a:srgbClr val="000000"/>
                </a:solidFill>
                <a:latin typeface="Times New Roman" panose="02020603050405020304" pitchFamily="18" charset="0"/>
              </a:rPr>
              <a:t>the Aristocracy of France still had quite a bit of autonomy, </a:t>
            </a:r>
            <a:r>
              <a:rPr lang="en-US" sz="5400" dirty="0" smtClean="0">
                <a:solidFill>
                  <a:srgbClr val="000000"/>
                </a:solidFill>
                <a:latin typeface="Times New Roman" panose="02020603050405020304" pitchFamily="18" charset="0"/>
              </a:rPr>
              <a:t>making an  </a:t>
            </a:r>
            <a:r>
              <a:rPr lang="en-US" sz="5400" dirty="0">
                <a:solidFill>
                  <a:srgbClr val="000000"/>
                </a:solidFill>
                <a:latin typeface="Times New Roman" panose="02020603050405020304" pitchFamily="18" charset="0"/>
              </a:rPr>
              <a:t>uprising like </a:t>
            </a:r>
            <a:r>
              <a:rPr lang="en-US" sz="5400" i="1" dirty="0">
                <a:solidFill>
                  <a:srgbClr val="000000"/>
                </a:solidFill>
                <a:latin typeface="Times New Roman" panose="02020603050405020304" pitchFamily="18" charset="0"/>
              </a:rPr>
              <a:t>le </a:t>
            </a:r>
            <a:r>
              <a:rPr lang="en-US" sz="5400" i="1" dirty="0" err="1">
                <a:solidFill>
                  <a:srgbClr val="000000"/>
                </a:solidFill>
                <a:latin typeface="Times New Roman" panose="02020603050405020304" pitchFamily="18" charset="0"/>
              </a:rPr>
              <a:t>Fronde</a:t>
            </a:r>
            <a:r>
              <a:rPr lang="en-US" sz="5400" i="1" dirty="0">
                <a:solidFill>
                  <a:srgbClr val="000000"/>
                </a:solidFill>
                <a:latin typeface="Times New Roman" panose="02020603050405020304" pitchFamily="18" charset="0"/>
              </a:rPr>
              <a:t> </a:t>
            </a:r>
            <a:r>
              <a:rPr lang="en-US" sz="5400" dirty="0">
                <a:solidFill>
                  <a:srgbClr val="000000"/>
                </a:solidFill>
                <a:latin typeface="Times New Roman" panose="02020603050405020304" pitchFamily="18" charset="0"/>
              </a:rPr>
              <a:t>possible. </a:t>
            </a:r>
          </a:p>
          <a:p>
            <a:pPr marL="685800" lvl="0" indent="-685800" algn="l" defTabSz="914400">
              <a:spcBef>
                <a:spcPct val="0"/>
              </a:spcBef>
              <a:buFont typeface="Times New Roman" panose="02020603050405020304" pitchFamily="18" charset="0"/>
              <a:buChar char="–"/>
            </a:pPr>
            <a:r>
              <a:rPr lang="en-US" sz="5400" dirty="0">
                <a:solidFill>
                  <a:srgbClr val="000000"/>
                </a:solidFill>
                <a:latin typeface="Times New Roman" panose="02020603050405020304" pitchFamily="18" charset="0"/>
              </a:rPr>
              <a:t>In order to keep the Aristocracy out of politics, Louis XIV insisted that all nobility attend him at court, making it impossible for them to plot anything against his will except at Versailles. </a:t>
            </a:r>
            <a:endParaRPr lang="en-US" sz="8800" b="1" dirty="0">
              <a:solidFill>
                <a:srgbClr val="000000"/>
              </a:solidFill>
              <a:latin typeface="Times New Roman" panose="02020603050405020304" pitchFamily="18" charset="0"/>
            </a:endParaRPr>
          </a:p>
          <a:p>
            <a:pPr lvl="0" defTabSz="914400">
              <a:spcBef>
                <a:spcPct val="0"/>
              </a:spcBef>
            </a:pPr>
            <a:r>
              <a:rPr lang="en-US" sz="8800" b="1" dirty="0">
                <a:solidFill>
                  <a:srgbClr val="000000"/>
                </a:solidFill>
                <a:latin typeface="Times New Roman" panose="02020603050405020304" pitchFamily="18" charset="0"/>
              </a:rPr>
              <a:t>Culture</a:t>
            </a:r>
          </a:p>
          <a:p>
            <a:pPr marL="685800" lvl="0" indent="-685800" algn="l" defTabSz="914400">
              <a:spcBef>
                <a:spcPct val="0"/>
              </a:spcBef>
              <a:buFont typeface="Times New Roman" panose="02020603050405020304" pitchFamily="18" charset="0"/>
              <a:buChar char="–"/>
            </a:pPr>
            <a:r>
              <a:rPr lang="en-US" sz="5400" dirty="0">
                <a:solidFill>
                  <a:srgbClr val="000000"/>
                </a:solidFill>
                <a:latin typeface="Times New Roman" panose="02020603050405020304" pitchFamily="18" charset="0"/>
              </a:rPr>
              <a:t>Versailles was the center of court life for most of Louis XIV’s reign. Everything from the columns to the silver pots in the </a:t>
            </a:r>
            <a:r>
              <a:rPr lang="en-US" sz="5400" i="1" dirty="0" err="1">
                <a:solidFill>
                  <a:srgbClr val="000000"/>
                </a:solidFill>
                <a:latin typeface="Times New Roman" panose="02020603050405020304" pitchFamily="18" charset="0"/>
              </a:rPr>
              <a:t>Orangerie</a:t>
            </a:r>
            <a:r>
              <a:rPr lang="en-US" sz="5400" dirty="0">
                <a:solidFill>
                  <a:srgbClr val="000000"/>
                </a:solidFill>
                <a:latin typeface="Times New Roman" panose="02020603050405020304" pitchFamily="18" charset="0"/>
              </a:rPr>
              <a:t> </a:t>
            </a:r>
            <a:r>
              <a:rPr lang="en-US" sz="5400" dirty="0" smtClean="0">
                <a:solidFill>
                  <a:srgbClr val="000000"/>
                </a:solidFill>
                <a:latin typeface="Times New Roman" panose="02020603050405020304" pitchFamily="18" charset="0"/>
              </a:rPr>
              <a:t>were meant </a:t>
            </a:r>
            <a:r>
              <a:rPr lang="en-US" sz="5400" dirty="0">
                <a:solidFill>
                  <a:srgbClr val="000000"/>
                </a:solidFill>
                <a:latin typeface="Times New Roman" panose="02020603050405020304" pitchFamily="18" charset="0"/>
              </a:rPr>
              <a:t>to display Louis XIV’s power as King and enforce his Divine right to rule France.</a:t>
            </a:r>
          </a:p>
          <a:p>
            <a:pPr marL="685800" lvl="0" indent="-685800" algn="l" defTabSz="914400">
              <a:spcBef>
                <a:spcPct val="0"/>
              </a:spcBef>
              <a:buFont typeface="Times New Roman" panose="02020603050405020304" pitchFamily="18" charset="0"/>
              <a:buChar char="–"/>
            </a:pPr>
            <a:r>
              <a:rPr lang="en-US" sz="5400" dirty="0">
                <a:solidFill>
                  <a:srgbClr val="000000"/>
                </a:solidFill>
                <a:latin typeface="Times New Roman" panose="02020603050405020304" pitchFamily="18" charset="0"/>
              </a:rPr>
              <a:t>The etiquette and protocol consisted of a series of ceremonies from waking to retiring designed by Louis XIV to express his dominance over all who surrounded him. </a:t>
            </a: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r>
              <a:rPr lang="en-US" sz="8800" b="1" dirty="0" smtClean="0">
                <a:solidFill>
                  <a:srgbClr val="000000"/>
                </a:solidFill>
                <a:latin typeface="Times New Roman" panose="02020603050405020304" pitchFamily="18" charset="0"/>
              </a:rPr>
              <a:t>Conclusion</a:t>
            </a:r>
            <a:endParaRPr lang="en-US" sz="8800" b="1" dirty="0">
              <a:solidFill>
                <a:srgbClr val="000000"/>
              </a:solidFill>
              <a:latin typeface="Times New Roman" panose="02020603050405020304" pitchFamily="18" charset="0"/>
            </a:endParaRPr>
          </a:p>
          <a:p>
            <a:pPr marL="685800" lvl="0" indent="-685800" algn="l" defTabSz="914400">
              <a:spcBef>
                <a:spcPct val="0"/>
              </a:spcBef>
              <a:buFont typeface="Times New Roman" panose="02020603050405020304" pitchFamily="18" charset="0"/>
              <a:buChar char="–"/>
            </a:pPr>
            <a:r>
              <a:rPr lang="en-US" sz="5400" dirty="0">
                <a:solidFill>
                  <a:srgbClr val="000000"/>
                </a:solidFill>
                <a:latin typeface="Times New Roman" panose="02020603050405020304" pitchFamily="18" charset="0"/>
              </a:rPr>
              <a:t>Louis XIV was traumatized by events in family history and </a:t>
            </a:r>
            <a:r>
              <a:rPr lang="en-US" sz="5400" i="1" dirty="0">
                <a:solidFill>
                  <a:srgbClr val="000000"/>
                </a:solidFill>
                <a:latin typeface="Times New Roman" panose="02020603050405020304" pitchFamily="18" charset="0"/>
              </a:rPr>
              <a:t>Le </a:t>
            </a:r>
            <a:r>
              <a:rPr lang="en-US" sz="5400" i="1" dirty="0" err="1" smtClean="0">
                <a:solidFill>
                  <a:srgbClr val="000000"/>
                </a:solidFill>
                <a:latin typeface="Times New Roman" panose="02020603050405020304" pitchFamily="18" charset="0"/>
              </a:rPr>
              <a:t>Fronde</a:t>
            </a:r>
            <a:r>
              <a:rPr lang="en-US" sz="5400" dirty="0" smtClean="0">
                <a:solidFill>
                  <a:srgbClr val="000000"/>
                </a:solidFill>
                <a:latin typeface="Times New Roman" panose="02020603050405020304" pitchFamily="18" charset="0"/>
              </a:rPr>
              <a:t>. As a result, he was </a:t>
            </a:r>
            <a:r>
              <a:rPr lang="en-US" sz="5400" dirty="0">
                <a:solidFill>
                  <a:srgbClr val="000000"/>
                </a:solidFill>
                <a:latin typeface="Times New Roman" panose="02020603050405020304" pitchFamily="18" charset="0"/>
              </a:rPr>
              <a:t>determined to quell any usurpers in France. </a:t>
            </a:r>
            <a:r>
              <a:rPr lang="en-US" sz="5400" dirty="0" smtClean="0">
                <a:solidFill>
                  <a:srgbClr val="000000"/>
                </a:solidFill>
                <a:latin typeface="Times New Roman" panose="02020603050405020304" pitchFamily="18" charset="0"/>
              </a:rPr>
              <a:t>Said goal was attained by </a:t>
            </a:r>
            <a:r>
              <a:rPr lang="en-US" sz="5400" dirty="0">
                <a:solidFill>
                  <a:srgbClr val="000000"/>
                </a:solidFill>
                <a:latin typeface="Times New Roman" panose="02020603050405020304" pitchFamily="18" charset="0"/>
              </a:rPr>
              <a:t>halting political debate and keeping the aristocrats right under his nose through etiquette and protocol. </a:t>
            </a:r>
            <a:endParaRPr lang="en-US" sz="5400" dirty="0" smtClean="0">
              <a:solidFill>
                <a:srgbClr val="000000"/>
              </a:solidFill>
              <a:latin typeface="Times New Roman" panose="02020603050405020304" pitchFamily="18" charset="0"/>
            </a:endParaRPr>
          </a:p>
          <a:p>
            <a:pPr marL="685800" lvl="0" indent="-685800" algn="l" defTabSz="914400">
              <a:spcBef>
                <a:spcPct val="0"/>
              </a:spcBef>
              <a:buFont typeface="Times New Roman" panose="02020603050405020304" pitchFamily="18" charset="0"/>
              <a:buChar char="–"/>
            </a:pPr>
            <a:r>
              <a:rPr lang="en-US" sz="5400" dirty="0" smtClean="0">
                <a:solidFill>
                  <a:srgbClr val="000000"/>
                </a:solidFill>
                <a:latin typeface="Times New Roman" panose="02020603050405020304" pitchFamily="18" charset="0"/>
              </a:rPr>
              <a:t>The impact of Louis XIV’s will be felt on politics and French culture almost unchanged until 1789. </a:t>
            </a:r>
            <a:r>
              <a:rPr lang="en-US" sz="5400" smtClean="0">
                <a:solidFill>
                  <a:srgbClr val="000000"/>
                </a:solidFill>
                <a:latin typeface="Times New Roman" panose="02020603050405020304" pitchFamily="18" charset="0"/>
              </a:rPr>
              <a:t>Some </a:t>
            </a:r>
            <a:r>
              <a:rPr lang="en-US" sz="5400" smtClean="0">
                <a:solidFill>
                  <a:srgbClr val="000000"/>
                </a:solidFill>
                <a:latin typeface="Times New Roman" panose="02020603050405020304" pitchFamily="18" charset="0"/>
              </a:rPr>
              <a:t>aspects </a:t>
            </a:r>
            <a:r>
              <a:rPr lang="en-US" sz="5400" dirty="0" smtClean="0">
                <a:solidFill>
                  <a:srgbClr val="000000"/>
                </a:solidFill>
                <a:latin typeface="Times New Roman" panose="02020603050405020304" pitchFamily="18" charset="0"/>
              </a:rPr>
              <a:t>exist until this day.</a:t>
            </a:r>
            <a:endParaRPr lang="en-US" sz="8800" dirty="0" smtClean="0">
              <a:solidFill>
                <a:srgbClr val="000000"/>
              </a:solidFill>
              <a:latin typeface="Times New Roman" panose="02020603050405020304" pitchFamily="18" charset="0"/>
            </a:endParaRPr>
          </a:p>
          <a:p>
            <a:pPr lvl="0" defTabSz="914400">
              <a:spcBef>
                <a:spcPct val="0"/>
              </a:spcBef>
            </a:pPr>
            <a:endParaRPr lang="en-US" sz="4400" b="1" dirty="0">
              <a:solidFill>
                <a:srgbClr val="000000"/>
              </a:solidFill>
              <a:latin typeface="Times New Roman" panose="02020603050405020304" pitchFamily="18" charset="0"/>
            </a:endParaRPr>
          </a:p>
          <a:p>
            <a:pPr lvl="0" defTabSz="914400">
              <a:spcBef>
                <a:spcPct val="0"/>
              </a:spcBef>
            </a:pPr>
            <a:r>
              <a:rPr lang="en-US" sz="8800" b="1" dirty="0" smtClean="0">
                <a:solidFill>
                  <a:srgbClr val="000000"/>
                </a:solidFill>
                <a:latin typeface="Times New Roman" panose="02020603050405020304" pitchFamily="18" charset="0"/>
              </a:rPr>
              <a:t>References</a:t>
            </a: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a:p>
            <a:pPr lvl="0" defTabSz="914400">
              <a:spcBef>
                <a:spcPct val="0"/>
              </a:spcBef>
            </a:pPr>
            <a:endParaRPr lang="en-US" sz="8800" b="1" dirty="0">
              <a:solidFill>
                <a:srgbClr val="000000"/>
              </a:solidFill>
              <a:latin typeface="Times New Roman" panose="02020603050405020304" pitchFamily="18" charset="0"/>
            </a:endParaRPr>
          </a:p>
          <a:p>
            <a:pPr lvl="0" defTabSz="914400">
              <a:spcBef>
                <a:spcPct val="0"/>
              </a:spcBef>
            </a:pPr>
            <a:endParaRPr lang="en-US" sz="8800" b="1" dirty="0" smtClean="0">
              <a:solidFill>
                <a:srgbClr val="000000"/>
              </a:solidFill>
              <a:latin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055" y="17469853"/>
            <a:ext cx="6610492" cy="7790211"/>
          </a:xfrm>
          <a:prstGeom prst="rect">
            <a:avLst/>
          </a:prstGeom>
        </p:spPr>
      </p:pic>
      <p:sp>
        <p:nvSpPr>
          <p:cNvPr id="2" name="TextBox 1"/>
          <p:cNvSpPr txBox="1"/>
          <p:nvPr/>
        </p:nvSpPr>
        <p:spPr>
          <a:xfrm>
            <a:off x="52669440" y="17800320"/>
            <a:ext cx="12801600" cy="923330"/>
          </a:xfrm>
          <a:prstGeom prst="rect">
            <a:avLst/>
          </a:prstGeom>
          <a:noFill/>
        </p:spPr>
        <p:txBody>
          <a:bodyPr wrap="square" rtlCol="0">
            <a:spAutoFit/>
          </a:bodyPr>
          <a:lstStyle/>
          <a:p>
            <a:pPr algn="ctr"/>
            <a:endParaRPr lang="en-US" dirty="0"/>
          </a:p>
        </p:txBody>
      </p:sp>
      <p:pic>
        <p:nvPicPr>
          <p:cNvPr id="9" name="Picture 6" descr="http://upload.wikimedia.org/wikipedia/commons/thumb/b/bc/Grand_Royal_Coat_of_Arms_of_France_%26_Navarre.svg/640px-Grand_Royal_Coat_of_Arms_of_France_%26_Navarr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877" y="2208629"/>
            <a:ext cx="5539038" cy="71719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upload.wikimedia.org/wikipedia/commons/thumb/e/ea/Dual_Cypher_of_King_Louis_XIV_%26_Queen_Marie_Th%C3%A9r%C3%A8se_of_France.svg/268px-Dual_Cypher_of_King_Louis_XIV_%26_Queen_Marie_Th%C3%A9r%C3%A8se_of_Franc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3422" y="3355639"/>
            <a:ext cx="4389041" cy="5240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91546" y="25209596"/>
            <a:ext cx="7652085" cy="830997"/>
          </a:xfrm>
          <a:prstGeom prst="rect">
            <a:avLst/>
          </a:prstGeom>
          <a:noFill/>
        </p:spPr>
        <p:txBody>
          <a:bodyPr wrap="square" rtlCol="0">
            <a:spAutoFit/>
          </a:bodyPr>
          <a:lstStyle/>
          <a:p>
            <a:r>
              <a:rPr lang="en-US" sz="2400" dirty="0"/>
              <a:t>Louis-</a:t>
            </a:r>
            <a:r>
              <a:rPr lang="en-US" sz="2400" dirty="0" err="1"/>
              <a:t>Dieudonné</a:t>
            </a:r>
            <a:r>
              <a:rPr lang="en-US" sz="2400" dirty="0"/>
              <a:t>, Dauphin of France, Claude </a:t>
            </a:r>
            <a:r>
              <a:rPr lang="en-US" sz="2400" dirty="0" err="1"/>
              <a:t>Deruet</a:t>
            </a:r>
            <a:r>
              <a:rPr lang="en-US" sz="2400" dirty="0"/>
              <a:t>, 1643</a:t>
            </a:r>
          </a:p>
          <a:p>
            <a:endParaRPr lang="en-US" sz="2400" dirty="0"/>
          </a:p>
        </p:txBody>
      </p:sp>
      <p:sp>
        <p:nvSpPr>
          <p:cNvPr id="8" name="TextBox 7"/>
          <p:cNvSpPr txBox="1"/>
          <p:nvPr/>
        </p:nvSpPr>
        <p:spPr>
          <a:xfrm>
            <a:off x="36066664" y="18211799"/>
            <a:ext cx="8470232" cy="830997"/>
          </a:xfrm>
          <a:prstGeom prst="rect">
            <a:avLst/>
          </a:prstGeom>
          <a:noFill/>
        </p:spPr>
        <p:txBody>
          <a:bodyPr wrap="square" rtlCol="0">
            <a:spAutoFit/>
          </a:bodyPr>
          <a:lstStyle/>
          <a:p>
            <a:r>
              <a:rPr lang="fr-FR" sz="2400" dirty="0"/>
              <a:t>Réception du Grand Condé à Versailles, </a:t>
            </a:r>
            <a:r>
              <a:rPr lang="fr-FR" sz="2400" dirty="0" err="1"/>
              <a:t>Jean-L</a:t>
            </a:r>
            <a:r>
              <a:rPr lang="en-US" sz="2400" dirty="0" err="1"/>
              <a:t>éone</a:t>
            </a:r>
            <a:r>
              <a:rPr lang="en-US" sz="2400" dirty="0"/>
              <a:t> </a:t>
            </a:r>
            <a:r>
              <a:rPr lang="en-US" sz="2400" dirty="0" err="1"/>
              <a:t>Gérôme</a:t>
            </a:r>
            <a:r>
              <a:rPr lang="en-US" sz="2400" dirty="0"/>
              <a:t>, 1877</a:t>
            </a:r>
            <a:endParaRPr lang="en-US" sz="2400" i="1" dirty="0"/>
          </a:p>
          <a:p>
            <a:endParaRPr lang="en-US" sz="2400"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31452" y="6170194"/>
            <a:ext cx="6181725" cy="28194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32800" y="6370721"/>
            <a:ext cx="6181725" cy="281940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22803" y="20353423"/>
            <a:ext cx="1506168" cy="111844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79002" y="20361443"/>
            <a:ext cx="1519348" cy="1128229"/>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7429" y="7028608"/>
            <a:ext cx="4294621" cy="3703560"/>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81683" y="6699744"/>
            <a:ext cx="4508548" cy="388804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92312" y="17421726"/>
            <a:ext cx="5483513" cy="7796463"/>
          </a:xfrm>
          <a:prstGeom prst="rect">
            <a:avLst/>
          </a:prstGeom>
        </p:spPr>
      </p:pic>
      <p:sp>
        <p:nvSpPr>
          <p:cNvPr id="5" name="TextBox 4"/>
          <p:cNvSpPr txBox="1"/>
          <p:nvPr/>
        </p:nvSpPr>
        <p:spPr>
          <a:xfrm>
            <a:off x="12022413" y="25171210"/>
            <a:ext cx="4724400" cy="461665"/>
          </a:xfrm>
          <a:prstGeom prst="rect">
            <a:avLst/>
          </a:prstGeom>
          <a:noFill/>
        </p:spPr>
        <p:txBody>
          <a:bodyPr wrap="square" rtlCol="0">
            <a:spAutoFit/>
          </a:bodyPr>
          <a:lstStyle/>
          <a:p>
            <a:r>
              <a:rPr lang="en-US" sz="2400" dirty="0" smtClean="0"/>
              <a:t>Louis XIV, </a:t>
            </a:r>
            <a:r>
              <a:rPr lang="en-US" sz="2400" dirty="0" err="1" smtClean="0"/>
              <a:t>Hyacinthe</a:t>
            </a:r>
            <a:r>
              <a:rPr lang="en-US" sz="2400" dirty="0" smtClean="0"/>
              <a:t> </a:t>
            </a:r>
            <a:r>
              <a:rPr lang="en-US" sz="2400" dirty="0" err="1"/>
              <a:t>Rigaud</a:t>
            </a:r>
            <a:r>
              <a:rPr lang="en-US" sz="2400" dirty="0"/>
              <a:t>, 1701</a:t>
            </a: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77442" y="9558407"/>
            <a:ext cx="12564726" cy="8564017"/>
          </a:xfrm>
          <a:prstGeom prst="rect">
            <a:avLst/>
          </a:prstGeom>
        </p:spPr>
      </p:pic>
      <p:sp>
        <p:nvSpPr>
          <p:cNvPr id="2050" name="Rectangle 2"/>
          <p:cNvSpPr>
            <a:spLocks noGrp="1" noChangeArrowheads="1"/>
          </p:cNvSpPr>
          <p:nvPr>
            <p:ph type="ctrTitle"/>
          </p:nvPr>
        </p:nvSpPr>
        <p:spPr>
          <a:xfrm>
            <a:off x="7773988" y="1511300"/>
            <a:ext cx="36177537" cy="5708650"/>
          </a:xfrm>
        </p:spPr>
        <p:txBody>
          <a:bodyPr anchor="t"/>
          <a:lstStyle/>
          <a:p>
            <a:r>
              <a:rPr lang="en-US" sz="15000" dirty="0"/>
              <a:t>Louis XIV, King of France and Navarre; </a:t>
            </a:r>
            <a:r>
              <a:rPr lang="en-US" sz="15000" dirty="0" smtClean="0"/>
              <a:t/>
            </a:r>
            <a:br>
              <a:rPr lang="en-US" sz="15000" dirty="0" smtClean="0"/>
            </a:br>
            <a:r>
              <a:rPr lang="en-US" sz="15000" dirty="0" smtClean="0"/>
              <a:t>Do </a:t>
            </a:r>
            <a:r>
              <a:rPr lang="en-US" sz="15000" dirty="0"/>
              <a:t>Clothes Really Make the Man</a:t>
            </a:r>
            <a:r>
              <a:rPr lang="en-US" sz="15000" dirty="0" smtClean="0"/>
              <a:t>?</a:t>
            </a:r>
            <a:br>
              <a:rPr lang="en-US" sz="15000" dirty="0" smtClean="0"/>
            </a:br>
            <a:r>
              <a:rPr lang="en-US" sz="3600" dirty="0" smtClean="0"/>
              <a:t>By Arnold Paskay; Supervised By </a:t>
            </a:r>
            <a:r>
              <a:rPr lang="en-US" sz="3600" dirty="0" err="1" smtClean="0"/>
              <a:t>Malia</a:t>
            </a:r>
            <a:r>
              <a:rPr lang="en-US" sz="3600" dirty="0" smtClean="0"/>
              <a:t> McAndrew Ph.D., John Carroll University</a:t>
            </a:r>
            <a:endParaRPr lang="en-US" altLang="en-US" sz="3600" dirty="0"/>
          </a:p>
        </p:txBody>
      </p:sp>
      <p:sp>
        <p:nvSpPr>
          <p:cNvPr id="12" name="TextBox 11"/>
          <p:cNvSpPr txBox="1"/>
          <p:nvPr/>
        </p:nvSpPr>
        <p:spPr>
          <a:xfrm>
            <a:off x="33434955" y="29389858"/>
            <a:ext cx="14643234" cy="7540526"/>
          </a:xfrm>
          <a:prstGeom prst="rect">
            <a:avLst/>
          </a:prstGeom>
          <a:noFill/>
        </p:spPr>
        <p:txBody>
          <a:bodyPr wrap="square" numCol="2" rtlCol="0">
            <a:spAutoFit/>
          </a:bodyPr>
          <a:lstStyle/>
          <a:p>
            <a:r>
              <a:rPr lang="en-US" sz="2200" dirty="0" err="1"/>
              <a:t>Beik</a:t>
            </a:r>
            <a:r>
              <a:rPr lang="en-US" sz="2200" dirty="0"/>
              <a:t>, William. </a:t>
            </a:r>
            <a:r>
              <a:rPr lang="en-US" sz="2200" i="1" dirty="0"/>
              <a:t>Louis XIV and Absolutism: A Brief Study with </a:t>
            </a:r>
            <a:r>
              <a:rPr lang="en-US" sz="2200" i="1" dirty="0" smtClean="0"/>
              <a:t>	Documents</a:t>
            </a:r>
            <a:r>
              <a:rPr lang="en-US" sz="2200" dirty="0"/>
              <a:t>. Boston: Bedford / St. </a:t>
            </a:r>
            <a:r>
              <a:rPr lang="en-US" sz="2200" dirty="0" smtClean="0"/>
              <a:t>Martin's</a:t>
            </a:r>
            <a:r>
              <a:rPr lang="en-US" sz="2200" dirty="0"/>
              <a:t>, 2000.</a:t>
            </a:r>
          </a:p>
          <a:p>
            <a:r>
              <a:rPr lang="en-US" sz="2200" dirty="0"/>
              <a:t>Christian </a:t>
            </a:r>
            <a:r>
              <a:rPr lang="en-US" sz="2200" dirty="0" err="1"/>
              <a:t>Milet</a:t>
            </a:r>
            <a:r>
              <a:rPr lang="en-US" sz="2200" dirty="0"/>
              <a:t>, Present-day view of the King's bedchamber in </a:t>
            </a:r>
            <a:r>
              <a:rPr lang="en-US" sz="2200" dirty="0" smtClean="0"/>
              <a:t>	his </a:t>
            </a:r>
            <a:r>
              <a:rPr lang="en-US" sz="2200" dirty="0"/>
              <a:t>Grand Apartment. 2009, </a:t>
            </a:r>
            <a:r>
              <a:rPr lang="en-US" sz="2200" dirty="0" smtClean="0"/>
              <a:t>Digital </a:t>
            </a:r>
            <a:r>
              <a:rPr lang="en-US" sz="2200" dirty="0"/>
              <a:t>photograph, 2000 x </a:t>
            </a:r>
            <a:r>
              <a:rPr lang="en-US" sz="2200" dirty="0" smtClean="0"/>
              <a:t>	1339 </a:t>
            </a:r>
            <a:r>
              <a:rPr lang="en-US" sz="2200" dirty="0"/>
              <a:t>pixels. The Palace of Versailles.</a:t>
            </a:r>
          </a:p>
          <a:p>
            <a:r>
              <a:rPr lang="en-US" sz="2200" dirty="0"/>
              <a:t>Doyle, William. </a:t>
            </a:r>
            <a:r>
              <a:rPr lang="en-US" sz="2200" i="1" dirty="0"/>
              <a:t>The </a:t>
            </a:r>
            <a:r>
              <a:rPr lang="en-US" sz="2200" i="1" dirty="0" err="1"/>
              <a:t>Ancien</a:t>
            </a:r>
            <a:r>
              <a:rPr lang="en-US" sz="2200" i="1" dirty="0"/>
              <a:t> Regime / William Doyle</a:t>
            </a:r>
            <a:r>
              <a:rPr lang="en-US" sz="2200" dirty="0"/>
              <a:t>. </a:t>
            </a:r>
            <a:r>
              <a:rPr lang="en-US" sz="2200" dirty="0" err="1"/>
              <a:t>n.p</a:t>
            </a:r>
            <a:r>
              <a:rPr lang="en-US" sz="2200" dirty="0"/>
              <a:t>.: New </a:t>
            </a:r>
            <a:r>
              <a:rPr lang="en-US" sz="2200" dirty="0" smtClean="0"/>
              <a:t>	York</a:t>
            </a:r>
            <a:r>
              <a:rPr lang="en-US" sz="2200" dirty="0"/>
              <a:t>: Palgrave, 2001.</a:t>
            </a:r>
          </a:p>
          <a:p>
            <a:r>
              <a:rPr lang="en-US" sz="2200" dirty="0" err="1"/>
              <a:t>Duc</a:t>
            </a:r>
            <a:r>
              <a:rPr lang="en-US" sz="2200" dirty="0"/>
              <a:t> de Saint-Simon, Louis de </a:t>
            </a:r>
            <a:r>
              <a:rPr lang="en-US" sz="2200" dirty="0" err="1"/>
              <a:t>Rouvroy</a:t>
            </a:r>
            <a:r>
              <a:rPr lang="en-US" sz="2200" dirty="0"/>
              <a:t>. </a:t>
            </a:r>
            <a:r>
              <a:rPr lang="en-US" sz="2200" i="1" dirty="0"/>
              <a:t>Memoirs of Louis XIV</a:t>
            </a:r>
            <a:r>
              <a:rPr lang="en-US" sz="2200" dirty="0"/>
              <a:t>. </a:t>
            </a:r>
            <a:r>
              <a:rPr lang="en-US" sz="2200" dirty="0" smtClean="0"/>
              <a:t>	Vol</a:t>
            </a:r>
            <a:r>
              <a:rPr lang="en-US" sz="2200" dirty="0"/>
              <a:t>. 3. Washington DC: </a:t>
            </a:r>
            <a:r>
              <a:rPr lang="en-US" sz="2200" dirty="0" smtClean="0"/>
              <a:t>Walter Dunne</a:t>
            </a:r>
            <a:r>
              <a:rPr lang="en-US" sz="2200" dirty="0"/>
              <a:t>, 1901.</a:t>
            </a:r>
          </a:p>
          <a:p>
            <a:r>
              <a:rPr lang="en-US" sz="2200" dirty="0"/>
              <a:t>Frasier, Antonia. </a:t>
            </a:r>
            <a:r>
              <a:rPr lang="en-US" sz="2200" i="1" dirty="0"/>
              <a:t>Love and Louis XIV</a:t>
            </a:r>
            <a:r>
              <a:rPr lang="en-US" sz="2200" dirty="0"/>
              <a:t>. New York City: </a:t>
            </a:r>
            <a:r>
              <a:rPr lang="en-US" sz="2200" dirty="0" smtClean="0"/>
              <a:t>	Doubleday</a:t>
            </a:r>
            <a:r>
              <a:rPr lang="en-US" sz="2200" dirty="0"/>
              <a:t>, 2006.</a:t>
            </a:r>
          </a:p>
          <a:p>
            <a:r>
              <a:rPr lang="en-US" sz="2200" dirty="0"/>
              <a:t>Green, Frederick Charles. </a:t>
            </a:r>
            <a:r>
              <a:rPr lang="en-US" sz="2200" i="1" dirty="0"/>
              <a:t>The </a:t>
            </a:r>
            <a:r>
              <a:rPr lang="en-US" sz="2200" i="1" dirty="0" err="1"/>
              <a:t>Ancien</a:t>
            </a:r>
            <a:r>
              <a:rPr lang="en-US" sz="2200" i="1" dirty="0"/>
              <a:t> Regime: a Manual of </a:t>
            </a:r>
            <a:r>
              <a:rPr lang="en-US" sz="2200" i="1" dirty="0" smtClean="0"/>
              <a:t>	French </a:t>
            </a:r>
            <a:r>
              <a:rPr lang="en-US" sz="2200" i="1" dirty="0"/>
              <a:t>Institutions and Social </a:t>
            </a:r>
            <a:r>
              <a:rPr lang="en-US" sz="2200" i="1" dirty="0" smtClean="0"/>
              <a:t>Classes</a:t>
            </a:r>
            <a:r>
              <a:rPr lang="en-US" sz="2200" dirty="0"/>
              <a:t>. </a:t>
            </a:r>
            <a:r>
              <a:rPr lang="en-US" sz="2200" dirty="0" err="1"/>
              <a:t>n.p</a:t>
            </a:r>
            <a:r>
              <a:rPr lang="en-US" sz="2200" dirty="0"/>
              <a:t>.: Edinburgh: </a:t>
            </a:r>
            <a:r>
              <a:rPr lang="en-US" sz="2200" dirty="0" smtClean="0"/>
              <a:t>	University </a:t>
            </a:r>
            <a:r>
              <a:rPr lang="en-US" sz="2200" dirty="0"/>
              <a:t>Press, 1960.</a:t>
            </a:r>
          </a:p>
          <a:p>
            <a:r>
              <a:rPr lang="en-US" sz="2200" dirty="0" err="1"/>
              <a:t>Gundle</a:t>
            </a:r>
            <a:r>
              <a:rPr lang="en-US" sz="2200" dirty="0"/>
              <a:t>, Stephen. </a:t>
            </a:r>
            <a:r>
              <a:rPr lang="en-US" sz="2200" i="1" dirty="0"/>
              <a:t>Glamour: a History / Stephen </a:t>
            </a:r>
            <a:r>
              <a:rPr lang="en-US" sz="2200" i="1" dirty="0" err="1"/>
              <a:t>Gundle</a:t>
            </a:r>
            <a:r>
              <a:rPr lang="en-US" sz="2200" dirty="0"/>
              <a:t>. </a:t>
            </a:r>
            <a:r>
              <a:rPr lang="en-US" sz="2200" dirty="0" err="1"/>
              <a:t>n.p</a:t>
            </a:r>
            <a:r>
              <a:rPr lang="en-US" sz="2200" dirty="0"/>
              <a:t>.: </a:t>
            </a:r>
            <a:r>
              <a:rPr lang="en-US" sz="2200" dirty="0" smtClean="0"/>
              <a:t>	Oxford</a:t>
            </a:r>
            <a:r>
              <a:rPr lang="en-US" sz="2200" dirty="0"/>
              <a:t>; New York: Oxford </a:t>
            </a:r>
            <a:r>
              <a:rPr lang="en-US" sz="2200" dirty="0" smtClean="0"/>
              <a:t>University </a:t>
            </a:r>
            <a:r>
              <a:rPr lang="en-US" sz="2200" dirty="0"/>
              <a:t>Press, 2008.</a:t>
            </a:r>
          </a:p>
          <a:p>
            <a:r>
              <a:rPr lang="en-US" sz="2200" dirty="0"/>
              <a:t>Le Roy Ladurie, Emmanuel. </a:t>
            </a:r>
            <a:r>
              <a:rPr lang="en-US" sz="2200" i="1" dirty="0"/>
              <a:t>The </a:t>
            </a:r>
            <a:r>
              <a:rPr lang="en-US" sz="2200" i="1" dirty="0" err="1"/>
              <a:t>Ancien</a:t>
            </a:r>
            <a:r>
              <a:rPr lang="en-US" sz="2200" i="1" dirty="0"/>
              <a:t> Régime: a History of </a:t>
            </a:r>
            <a:r>
              <a:rPr lang="en-US" sz="2200" i="1" dirty="0" smtClean="0"/>
              <a:t>	France</a:t>
            </a:r>
            <a:r>
              <a:rPr lang="en-US" sz="2200" i="1" dirty="0"/>
              <a:t>, 1610-1774 / Emmanuel </a:t>
            </a:r>
            <a:r>
              <a:rPr lang="en-US" sz="2200" i="1" dirty="0" smtClean="0"/>
              <a:t>Le </a:t>
            </a:r>
            <a:r>
              <a:rPr lang="en-US" sz="2200" i="1" dirty="0"/>
              <a:t>Roy Ladurie; </a:t>
            </a:r>
            <a:r>
              <a:rPr lang="en-US" sz="2200" i="1" dirty="0" smtClean="0"/>
              <a:t>	translated </a:t>
            </a:r>
            <a:r>
              <a:rPr lang="en-US" sz="2200" i="1" dirty="0"/>
              <a:t>by Mark </a:t>
            </a:r>
            <a:r>
              <a:rPr lang="en-US" sz="2200" i="1" dirty="0" err="1"/>
              <a:t>Greengrass</a:t>
            </a:r>
            <a:r>
              <a:rPr lang="en-US" sz="2200" dirty="0"/>
              <a:t>. </a:t>
            </a:r>
            <a:r>
              <a:rPr lang="en-US" sz="2200" dirty="0" err="1"/>
              <a:t>n.p</a:t>
            </a:r>
            <a:r>
              <a:rPr lang="en-US" sz="2200" dirty="0"/>
              <a:t>.: Oxford; </a:t>
            </a:r>
            <a:r>
              <a:rPr lang="en-US" sz="2200" dirty="0" smtClean="0"/>
              <a:t>	Cambridge</a:t>
            </a:r>
            <a:r>
              <a:rPr lang="en-US" sz="2200" dirty="0"/>
              <a:t>, Mass.: </a:t>
            </a:r>
            <a:r>
              <a:rPr lang="en-US" sz="2200" dirty="0" smtClean="0"/>
              <a:t>Blackwell</a:t>
            </a:r>
            <a:r>
              <a:rPr lang="en-US" sz="2200" dirty="0"/>
              <a:t>, 1996.</a:t>
            </a:r>
          </a:p>
          <a:p>
            <a:r>
              <a:rPr lang="en-US" sz="2200" dirty="0"/>
              <a:t>Hurt, John J. </a:t>
            </a:r>
            <a:r>
              <a:rPr lang="en-US" sz="2200" i="1" dirty="0"/>
              <a:t>Louis XIV and the Parlements: The Assertion of </a:t>
            </a:r>
            <a:r>
              <a:rPr lang="en-US" sz="2200" i="1" dirty="0" smtClean="0"/>
              <a:t>	Royal </a:t>
            </a:r>
            <a:r>
              <a:rPr lang="en-US" sz="2200" i="1" dirty="0"/>
              <a:t>Authority</a:t>
            </a:r>
            <a:r>
              <a:rPr lang="en-US" sz="2200" dirty="0"/>
              <a:t>. Manchester: </a:t>
            </a:r>
            <a:r>
              <a:rPr lang="en-US" sz="2200" dirty="0" smtClean="0"/>
              <a:t>Manchester </a:t>
            </a:r>
            <a:r>
              <a:rPr lang="en-US" sz="2200" dirty="0"/>
              <a:t>University </a:t>
            </a:r>
            <a:r>
              <a:rPr lang="en-US" sz="2200" dirty="0" smtClean="0"/>
              <a:t>	Press</a:t>
            </a:r>
            <a:r>
              <a:rPr lang="en-US" sz="2200" dirty="0"/>
              <a:t>, 2002.</a:t>
            </a:r>
          </a:p>
          <a:p>
            <a:r>
              <a:rPr lang="en-US" sz="2200" dirty="0" err="1"/>
              <a:t>Hyacinthe</a:t>
            </a:r>
            <a:r>
              <a:rPr lang="en-US" sz="2200" dirty="0"/>
              <a:t> </a:t>
            </a:r>
            <a:r>
              <a:rPr lang="en-US" sz="2200" dirty="0" err="1"/>
              <a:t>Rigaud</a:t>
            </a:r>
            <a:r>
              <a:rPr lang="en-US" sz="2200" dirty="0"/>
              <a:t>, Louis XIV. 1701, Oil on canvas. Louvre </a:t>
            </a:r>
            <a:r>
              <a:rPr lang="en-US" sz="2200" dirty="0" smtClean="0"/>
              <a:t>	Museum</a:t>
            </a:r>
            <a:r>
              <a:rPr lang="en-US" sz="2200" dirty="0"/>
              <a:t>.</a:t>
            </a:r>
          </a:p>
          <a:p>
            <a:r>
              <a:rPr lang="en-US" sz="2200" dirty="0" err="1"/>
              <a:t>Mansel</a:t>
            </a:r>
            <a:r>
              <a:rPr lang="en-US" sz="2200" dirty="0"/>
              <a:t>, Philip. </a:t>
            </a:r>
            <a:r>
              <a:rPr lang="en-US" sz="2200" i="1" dirty="0"/>
              <a:t>Dressed to Rule: Royal and Court Costume from </a:t>
            </a:r>
            <a:r>
              <a:rPr lang="en-US" sz="2200" i="1" dirty="0" smtClean="0"/>
              <a:t>	Louis </a:t>
            </a:r>
            <a:r>
              <a:rPr lang="en-US" sz="2200" i="1" dirty="0"/>
              <a:t>XIV to Elizabeth II</a:t>
            </a:r>
            <a:r>
              <a:rPr lang="en-US" sz="2200" dirty="0"/>
              <a:t>. New </a:t>
            </a:r>
            <a:r>
              <a:rPr lang="en-US" sz="2200" dirty="0" smtClean="0"/>
              <a:t>Haven</a:t>
            </a:r>
            <a:r>
              <a:rPr lang="en-US" sz="2200" dirty="0"/>
              <a:t>: Yale University </a:t>
            </a:r>
            <a:r>
              <a:rPr lang="en-US" sz="2200" dirty="0" smtClean="0"/>
              <a:t>	Press</a:t>
            </a:r>
            <a:r>
              <a:rPr lang="en-US" sz="2200" dirty="0"/>
              <a:t>, 2005.</a:t>
            </a:r>
          </a:p>
          <a:p>
            <a:r>
              <a:rPr lang="en-US" sz="2200" dirty="0" err="1"/>
              <a:t>Mermier</a:t>
            </a:r>
            <a:r>
              <a:rPr lang="en-US" sz="2200" dirty="0"/>
              <a:t>, Guy C. </a:t>
            </a:r>
            <a:r>
              <a:rPr lang="en-US" sz="2200" i="1" dirty="0"/>
              <a:t>France: Past &amp; Present</a:t>
            </a:r>
            <a:r>
              <a:rPr lang="en-US" sz="2200" dirty="0"/>
              <a:t>. New York City: Peter </a:t>
            </a:r>
            <a:r>
              <a:rPr lang="en-US" sz="2200" dirty="0" smtClean="0"/>
              <a:t>	Lang</a:t>
            </a:r>
            <a:r>
              <a:rPr lang="en-US" sz="2200" dirty="0"/>
              <a:t>, 2000.</a:t>
            </a:r>
          </a:p>
          <a:p>
            <a:r>
              <a:rPr lang="en-US" sz="2200" dirty="0" err="1"/>
              <a:t>Rabinovitch</a:t>
            </a:r>
            <a:r>
              <a:rPr lang="en-US" sz="2200" dirty="0"/>
              <a:t>, </a:t>
            </a:r>
            <a:r>
              <a:rPr lang="en-US" sz="2200" dirty="0" err="1"/>
              <a:t>Oded</a:t>
            </a:r>
            <a:r>
              <a:rPr lang="en-US" sz="2200" dirty="0"/>
              <a:t>. "Versailles as a Family Enterprise: The </a:t>
            </a:r>
            <a:r>
              <a:rPr lang="en-US" sz="2200" dirty="0" smtClean="0"/>
              <a:t>	</a:t>
            </a:r>
            <a:r>
              <a:rPr lang="en-US" sz="2200" dirty="0" err="1" smtClean="0"/>
              <a:t>Perraults</a:t>
            </a:r>
            <a:r>
              <a:rPr lang="en-US" sz="2200" dirty="0"/>
              <a:t>, 1660-1700." </a:t>
            </a:r>
            <a:r>
              <a:rPr lang="en-US" sz="2200" i="1" dirty="0"/>
              <a:t>French </a:t>
            </a:r>
            <a:r>
              <a:rPr lang="en-US" sz="2200" i="1" dirty="0" smtClean="0"/>
              <a:t>Historical </a:t>
            </a:r>
            <a:r>
              <a:rPr lang="en-US" sz="2200" i="1" dirty="0"/>
              <a:t>Studies</a:t>
            </a:r>
            <a:r>
              <a:rPr lang="en-US" sz="2200" dirty="0"/>
              <a:t> 36, no. </a:t>
            </a:r>
            <a:r>
              <a:rPr lang="en-US" sz="2200" dirty="0" smtClean="0"/>
              <a:t>	3 </a:t>
            </a:r>
            <a:r>
              <a:rPr lang="en-US" sz="2200" dirty="0"/>
              <a:t>(2013): 385-416.</a:t>
            </a:r>
          </a:p>
          <a:p>
            <a:r>
              <a:rPr lang="en-US" sz="2200" dirty="0"/>
              <a:t>Sturdy, David J. </a:t>
            </a:r>
            <a:r>
              <a:rPr lang="en-US" sz="2200" i="1" dirty="0"/>
              <a:t>Fractured Europe 1600-1721</a:t>
            </a:r>
            <a:r>
              <a:rPr lang="en-US" sz="2200" dirty="0"/>
              <a:t>. Oxford: </a:t>
            </a:r>
            <a:r>
              <a:rPr lang="en-US" sz="2200" dirty="0" smtClean="0"/>
              <a:t>	Blackwell </a:t>
            </a:r>
            <a:r>
              <a:rPr lang="en-US" sz="2200" dirty="0"/>
              <a:t>Publishers Ltd., 2002.</a:t>
            </a:r>
          </a:p>
          <a:p>
            <a:r>
              <a:rPr lang="en-US" sz="2200" dirty="0"/>
              <a:t>Tocqueville, Alexis de, and John Bonner. </a:t>
            </a:r>
            <a:r>
              <a:rPr lang="en-US" sz="2200" i="1" dirty="0"/>
              <a:t>The </a:t>
            </a:r>
            <a:r>
              <a:rPr lang="en-US" sz="2200" i="1" dirty="0" err="1"/>
              <a:t>Ancien</a:t>
            </a:r>
            <a:r>
              <a:rPr lang="en-US" sz="2200" i="1" dirty="0"/>
              <a:t> Regime / </a:t>
            </a:r>
            <a:r>
              <a:rPr lang="en-US" sz="2200" i="1" dirty="0" smtClean="0"/>
              <a:t>	Alexis </a:t>
            </a:r>
            <a:r>
              <a:rPr lang="en-US" sz="2200" i="1" dirty="0"/>
              <a:t>de Tocqueville; translated </a:t>
            </a:r>
            <a:r>
              <a:rPr lang="en-US" sz="2200" i="1" dirty="0" smtClean="0"/>
              <a:t>by </a:t>
            </a:r>
            <a:r>
              <a:rPr lang="en-US" sz="2200" i="1" dirty="0"/>
              <a:t>John Bonner; </a:t>
            </a:r>
            <a:r>
              <a:rPr lang="en-US" sz="2200" i="1" dirty="0" smtClean="0"/>
              <a:t>	introduction </a:t>
            </a:r>
            <a:r>
              <a:rPr lang="en-US" sz="2200" i="1" dirty="0"/>
              <a:t>by Norman Hampson</a:t>
            </a:r>
            <a:r>
              <a:rPr lang="en-US" sz="2200" dirty="0"/>
              <a:t>. </a:t>
            </a:r>
            <a:r>
              <a:rPr lang="en-US" sz="2200" dirty="0" err="1"/>
              <a:t>n.p</a:t>
            </a:r>
            <a:r>
              <a:rPr lang="en-US" sz="2200" dirty="0"/>
              <a:t>.: London: Dent, </a:t>
            </a:r>
            <a:r>
              <a:rPr lang="en-US" sz="2200" dirty="0" smtClean="0"/>
              <a:t>	1988</a:t>
            </a:r>
            <a:r>
              <a:rPr lang="en-US" sz="2200" dirty="0"/>
              <a:t>.</a:t>
            </a:r>
          </a:p>
          <a:p>
            <a:r>
              <a:rPr lang="en-US" sz="2200" dirty="0"/>
              <a:t>Treasure, Geoffrey. </a:t>
            </a:r>
            <a:r>
              <a:rPr lang="en-US" sz="2200" i="1" dirty="0"/>
              <a:t>Louis XIV</a:t>
            </a:r>
            <a:r>
              <a:rPr lang="en-US" sz="2200" dirty="0"/>
              <a:t>. Harlow, England: Pearson </a:t>
            </a:r>
            <a:r>
              <a:rPr lang="en-US" sz="2200" dirty="0" smtClean="0"/>
              <a:t>	Education</a:t>
            </a:r>
            <a:r>
              <a:rPr lang="en-US" sz="2200" dirty="0"/>
              <a:t>, 2001.</a:t>
            </a:r>
          </a:p>
          <a:p>
            <a:r>
              <a:rPr lang="en-US" sz="2200" dirty="0"/>
              <a:t>Wilson, Peter H., ed. </a:t>
            </a:r>
            <a:r>
              <a:rPr lang="en-US" sz="2200" i="1" dirty="0"/>
              <a:t>A Companion to Eighteenth-Century </a:t>
            </a:r>
            <a:r>
              <a:rPr lang="en-US" sz="2200" i="1" dirty="0" smtClean="0"/>
              <a:t>	Europe</a:t>
            </a:r>
            <a:r>
              <a:rPr lang="en-US" sz="2200" dirty="0"/>
              <a:t>. Oxford: Blackwell Publishers </a:t>
            </a:r>
            <a:r>
              <a:rPr lang="en-US" sz="2200" dirty="0" smtClean="0"/>
              <a:t>Ltd</a:t>
            </a:r>
            <a:r>
              <a:rPr lang="en-US" sz="2200" dirty="0"/>
              <a:t>.,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16513" rtl="0" eaLnBrk="1" fontAlgn="base" latinLnBrk="0" hangingPunct="1">
          <a:lnSpc>
            <a:spcPct val="100000"/>
          </a:lnSpc>
          <a:spcBef>
            <a:spcPct val="0"/>
          </a:spcBef>
          <a:spcAft>
            <a:spcPct val="0"/>
          </a:spcAft>
          <a:buClrTx/>
          <a:buSzTx/>
          <a:buFontTx/>
          <a:buNone/>
          <a:tabLst/>
          <a:defRPr kumimoji="0" lang="en-US" altLang="en-US" sz="5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16513" rtl="0" eaLnBrk="1" fontAlgn="base" latinLnBrk="0" hangingPunct="1">
          <a:lnSpc>
            <a:spcPct val="100000"/>
          </a:lnSpc>
          <a:spcBef>
            <a:spcPct val="0"/>
          </a:spcBef>
          <a:spcAft>
            <a:spcPct val="0"/>
          </a:spcAft>
          <a:buClrTx/>
          <a:buSzTx/>
          <a:buFontTx/>
          <a:buNone/>
          <a:tabLst/>
          <a:defRPr kumimoji="0" lang="en-US" altLang="en-US" sz="5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Celebration_Template42x56</Template>
  <TotalTime>1438</TotalTime>
  <Words>525</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Office Theme</vt:lpstr>
      <vt:lpstr>Louis XIV, King of France and Navarre;  Do Clothes Really Make the Man? By Arnold Paskay; Supervised By Malia McAndrew Ph.D., John Carroll University</vt:lpstr>
    </vt:vector>
  </TitlesOfParts>
  <Company>John Carroll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XIV, King of France and Navarre; Do Clothes Really Make the Man?</dc:title>
  <dc:creator>John Doe</dc:creator>
  <cp:lastModifiedBy>John Doe</cp:lastModifiedBy>
  <cp:revision>42</cp:revision>
  <dcterms:created xsi:type="dcterms:W3CDTF">2015-03-11T14:05:06Z</dcterms:created>
  <dcterms:modified xsi:type="dcterms:W3CDTF">2015-04-06T16:18:15Z</dcterms:modified>
</cp:coreProperties>
</file>